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64" r:id="rId4"/>
    <p:sldId id="259" r:id="rId5"/>
    <p:sldId id="260" r:id="rId6"/>
    <p:sldId id="261" r:id="rId7"/>
    <p:sldId id="262" r:id="rId8"/>
    <p:sldId id="263" r:id="rId9"/>
    <p:sldId id="306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3150-7CE8-4DB9-8530-827411225306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3E345A38-3830-4C02-846C-4EBB2B399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04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3150-7CE8-4DB9-8530-827411225306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3E345A38-3830-4C02-846C-4EBB2B399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40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3150-7CE8-4DB9-8530-827411225306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3E345A38-3830-4C02-846C-4EBB2B399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68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3150-7CE8-4DB9-8530-827411225306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E345A38-3830-4C02-846C-4EBB2B39914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6391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3150-7CE8-4DB9-8530-827411225306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E345A38-3830-4C02-846C-4EBB2B399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0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3150-7CE8-4DB9-8530-827411225306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45A38-3830-4C02-846C-4EBB2B399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01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3150-7CE8-4DB9-8530-827411225306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45A38-3830-4C02-846C-4EBB2B399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09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3150-7CE8-4DB9-8530-827411225306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45A38-3830-4C02-846C-4EBB2B399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76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E1A23150-7CE8-4DB9-8530-827411225306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3E345A38-3830-4C02-846C-4EBB2B399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4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3150-7CE8-4DB9-8530-827411225306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45A38-3830-4C02-846C-4EBB2B399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1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3150-7CE8-4DB9-8530-827411225306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3E345A38-3830-4C02-846C-4EBB2B399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06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3150-7CE8-4DB9-8530-827411225306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45A38-3830-4C02-846C-4EBB2B399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03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3150-7CE8-4DB9-8530-827411225306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45A38-3830-4C02-846C-4EBB2B399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43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3150-7CE8-4DB9-8530-827411225306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45A38-3830-4C02-846C-4EBB2B399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39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3150-7CE8-4DB9-8530-827411225306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45A38-3830-4C02-846C-4EBB2B399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26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3150-7CE8-4DB9-8530-827411225306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45A38-3830-4C02-846C-4EBB2B399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163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3150-7CE8-4DB9-8530-827411225306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45A38-3830-4C02-846C-4EBB2B399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83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23150-7CE8-4DB9-8530-827411225306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45A38-3830-4C02-846C-4EBB2B399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76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1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Careers and Ethics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00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Athletic Trainer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C0000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Prevent, evaluation, care, and rehabilitate injuries.</a:t>
            </a:r>
            <a:endParaRPr lang="en-US" dirty="0">
              <a:solidFill>
                <a:srgbClr val="C0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45" y="2963862"/>
            <a:ext cx="4493155" cy="29899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981" y="3827462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4008" y="2844633"/>
            <a:ext cx="4210382" cy="238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05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Certified Strength and Conditioning Coach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C0000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Lead, instruct, and motivate individuals or groups in exercise activities</a:t>
            </a:r>
            <a:endParaRPr lang="en-US" dirty="0">
              <a:solidFill>
                <a:srgbClr val="C0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49" y="3336431"/>
            <a:ext cx="4642425" cy="25997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746" y="2893235"/>
            <a:ext cx="3922278" cy="26100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0216" y="2336873"/>
            <a:ext cx="2394982" cy="359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6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Chiropractor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C0000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Diagnose and treat patients with health problems of the spine.</a:t>
            </a:r>
            <a:endParaRPr lang="en-US" dirty="0">
              <a:solidFill>
                <a:srgbClr val="C0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20" y="3956835"/>
            <a:ext cx="3994270" cy="26580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681" y="2924474"/>
            <a:ext cx="4077554" cy="24241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0326" y="4564058"/>
            <a:ext cx="3234062" cy="215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14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Registered Dietician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C0000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Prevent and treat illnesses by promoting healthy eating habits and recommending dietary modifications</a:t>
            </a:r>
            <a:endParaRPr lang="en-US" dirty="0">
              <a:solidFill>
                <a:srgbClr val="C0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" y="3264993"/>
            <a:ext cx="4014092" cy="26711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155" y="2980795"/>
            <a:ext cx="4826036" cy="319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22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Physiologist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C0000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Expert in the effect of exercise on the human body</a:t>
            </a:r>
            <a:endParaRPr lang="en-US" dirty="0">
              <a:solidFill>
                <a:srgbClr val="C0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33" y="2954337"/>
            <a:ext cx="3503660" cy="32771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020" y="2826277"/>
            <a:ext cx="3300644" cy="34051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8334" y="2785796"/>
            <a:ext cx="3803823" cy="253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74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Physician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C0000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Diagnose illness, prescribe, and administer treatment for people with injury or disease</a:t>
            </a:r>
            <a:endParaRPr lang="en-US" dirty="0">
              <a:solidFill>
                <a:srgbClr val="C0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3231655"/>
            <a:ext cx="4104908" cy="29320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520" y="5321826"/>
            <a:ext cx="4392613" cy="14566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3829" y="2906458"/>
            <a:ext cx="3720571" cy="228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3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Licensed Massage Therapist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C0000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Using touch to manipulate the soft-tissue muscles of the body to restore function</a:t>
            </a:r>
            <a:endParaRPr lang="en-US" dirty="0">
              <a:solidFill>
                <a:srgbClr val="C0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40" y="3307855"/>
            <a:ext cx="4618685" cy="27712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199" y="4508893"/>
            <a:ext cx="5443311" cy="21109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2237" y="2607733"/>
            <a:ext cx="2214633" cy="295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4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Occupational Therapist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C0000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Help with conditions that are mentally, physically, developmentally, or emotionally disabling for daily living/career.</a:t>
            </a:r>
            <a:endParaRPr lang="en-US" dirty="0">
              <a:solidFill>
                <a:srgbClr val="C0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86804"/>
            <a:ext cx="4014092" cy="26711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343" y="3226642"/>
            <a:ext cx="4081282" cy="23738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4624" y="4195270"/>
            <a:ext cx="4307065" cy="244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4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Orthopedic Surgeon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C0000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Use surgical methods to investigate, preserve and restore functions to a patient's extremities or spine</a:t>
            </a:r>
            <a:endParaRPr lang="en-US" dirty="0">
              <a:solidFill>
                <a:srgbClr val="C0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4993"/>
            <a:ext cx="4014092" cy="26711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092" y="3264993"/>
            <a:ext cx="4014092" cy="26711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183" y="3336431"/>
            <a:ext cx="4642425" cy="259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3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Therapist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C0000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Restore, maintain, and promote overall fitness and health, relieve pain, improve mobility.</a:t>
            </a:r>
            <a:endParaRPr lang="en-US" dirty="0">
              <a:solidFill>
                <a:srgbClr val="C0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20" y="3228445"/>
            <a:ext cx="4184116" cy="22071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667" y="4852457"/>
            <a:ext cx="3250786" cy="19753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6478" y="2825750"/>
            <a:ext cx="5138142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7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Sports Medicine Team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4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Physician Assistant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C0000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Practice medicine under the supervision of physicians and surgeons.</a:t>
            </a:r>
            <a:endParaRPr lang="en-US" dirty="0">
              <a:solidFill>
                <a:srgbClr val="C0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183" y="3336430"/>
            <a:ext cx="5109230" cy="28611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378" y="2993509"/>
            <a:ext cx="4814889" cy="320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8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Nurse Practitioner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C00000"/>
                </a:solidFill>
                <a:latin typeface="Arial" charset="0"/>
                <a:ea typeface="ＭＳ Ｐゴシック" charset="0"/>
                <a:cs typeface="Times New Roman" charset="0"/>
              </a:rPr>
              <a:t>Diagnose and follow the patient through treatment.</a:t>
            </a:r>
            <a:endParaRPr lang="en-US" dirty="0">
              <a:solidFill>
                <a:srgbClr val="C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845" y="2980796"/>
            <a:ext cx="4172393" cy="2776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317" y="2845328"/>
            <a:ext cx="4713816" cy="330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17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Biomechanist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>
                <a:solidFill>
                  <a:srgbClr val="C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Private sector working with athletes and coaches.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>
                <a:solidFill>
                  <a:srgbClr val="C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Education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1" y="3404658"/>
            <a:ext cx="4326996" cy="3102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317" y="2922057"/>
            <a:ext cx="7088188" cy="283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2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Orthotist</a:t>
            </a:r>
            <a:r>
              <a:rPr lang="en-US" dirty="0" smtClean="0"/>
              <a:t> and </a:t>
            </a:r>
            <a:r>
              <a:rPr lang="en-US" dirty="0" err="1" smtClean="0"/>
              <a:t>Prosthetist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>
                <a:solidFill>
                  <a:srgbClr val="C00000"/>
                </a:solidFill>
                <a:latin typeface="Arial" charset="0"/>
                <a:ea typeface="ＭＳ Ｐゴシック" charset="0"/>
                <a:cs typeface="Times New Roman" charset="0"/>
              </a:rPr>
              <a:t>Research and apply prosthesis.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>
                <a:solidFill>
                  <a:srgbClr val="C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Help patient find the right fit/function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29" y="3398343"/>
            <a:ext cx="3953305" cy="28500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4245" y="2131518"/>
            <a:ext cx="2717622" cy="38046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867" y="4125856"/>
            <a:ext cx="4030133" cy="268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97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Medical Technician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C00000"/>
                </a:solidFill>
                <a:latin typeface="Arial" charset="0"/>
                <a:ea typeface="ＭＳ Ｐゴシック" charset="0"/>
                <a:cs typeface="Times New Roman" charset="0"/>
              </a:rPr>
              <a:t>Know and apply basic and some advanced life saving skills to traumatic injuries.</a:t>
            </a:r>
            <a:endParaRPr lang="en-US" dirty="0">
              <a:solidFill>
                <a:srgbClr val="C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45" y="3264993"/>
            <a:ext cx="4279691" cy="2847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1083" y="2889249"/>
            <a:ext cx="6328258" cy="304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54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Paramedic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C00000"/>
                </a:solidFill>
                <a:latin typeface="Arial" charset="0"/>
                <a:ea typeface="ＭＳ Ｐゴシック" charset="0"/>
                <a:cs typeface="Times New Roman" charset="0"/>
              </a:rPr>
              <a:t>First on scene, initial assessments, 48 hour shifts, </a:t>
            </a:r>
            <a:endParaRPr lang="en-US" dirty="0">
              <a:solidFill>
                <a:srgbClr val="C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29629"/>
            <a:ext cx="5256742" cy="26283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6045" y="2862262"/>
            <a:ext cx="4678137" cy="311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9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Podiatrist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C0000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Diagnose and treat disorders, diseases, and injuries of the foot and lower leg.</a:t>
            </a:r>
            <a:endParaRPr lang="en-US" dirty="0">
              <a:solidFill>
                <a:srgbClr val="C0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79" y="3264993"/>
            <a:ext cx="4014092" cy="26711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312" y="2889778"/>
            <a:ext cx="4713957" cy="354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0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Sports Psychologist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C0000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Study mental processes/ behavior by observing, interpreting, and recording how people relate to one another and the environment.</a:t>
            </a:r>
            <a:endParaRPr lang="en-US" dirty="0">
              <a:solidFill>
                <a:srgbClr val="C0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3201987"/>
            <a:ext cx="3197412" cy="33282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417" y="3132544"/>
            <a:ext cx="5032195" cy="330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1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sports are non-contact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337" y="2036232"/>
            <a:ext cx="11765280" cy="4643241"/>
          </a:xfrm>
        </p:spPr>
        <p:txBody>
          <a:bodyPr>
            <a:normAutofit fontScale="62500" lnSpcReduction="20000"/>
          </a:bodyPr>
          <a:lstStyle/>
          <a:p>
            <a:r>
              <a:rPr lang="en-US" altLang="en-US" dirty="0">
                <a:latin typeface="Calibri" panose="020F0502020204030204" pitchFamily="34" charset="0"/>
              </a:rPr>
              <a:t>Archery</a:t>
            </a:r>
          </a:p>
          <a:p>
            <a:r>
              <a:rPr lang="en-US" altLang="en-US" dirty="0" smtClean="0">
                <a:latin typeface="Calibri" panose="020F0502020204030204" pitchFamily="34" charset="0"/>
              </a:rPr>
              <a:t>Badminton</a:t>
            </a:r>
            <a:endParaRPr lang="en-US" altLang="en-US" dirty="0">
              <a:latin typeface="Calibri" panose="020F0502020204030204" pitchFamily="34" charset="0"/>
            </a:endParaRPr>
          </a:p>
          <a:p>
            <a:r>
              <a:rPr lang="en-US" altLang="en-US" dirty="0">
                <a:latin typeface="Calibri" panose="020F0502020204030204" pitchFamily="34" charset="0"/>
              </a:rPr>
              <a:t>Bowling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Crew/rowing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Cross country running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Curling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Fencing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Golf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Gymnastics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Skiing/Snowboarding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Squash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Swimming</a:t>
            </a:r>
          </a:p>
          <a:p>
            <a:r>
              <a:rPr lang="en-US" altLang="en-US" dirty="0" smtClean="0">
                <a:latin typeface="Calibri" panose="020F0502020204030204" pitchFamily="34" charset="0"/>
              </a:rPr>
              <a:t>Diving</a:t>
            </a:r>
            <a:endParaRPr lang="en-US" altLang="en-US" dirty="0">
              <a:latin typeface="Calibri" panose="020F0502020204030204" pitchFamily="34" charset="0"/>
            </a:endParaRPr>
          </a:p>
          <a:p>
            <a:r>
              <a:rPr lang="en-US" altLang="en-US" dirty="0" smtClean="0">
                <a:latin typeface="Calibri" panose="020F0502020204030204" pitchFamily="34" charset="0"/>
              </a:rPr>
              <a:t>Tennis</a:t>
            </a:r>
            <a:endParaRPr lang="en-US" altLang="en-US" dirty="0">
              <a:latin typeface="Calibri" panose="020F0502020204030204" pitchFamily="34" charset="0"/>
            </a:endParaRPr>
          </a:p>
          <a:p>
            <a:r>
              <a:rPr lang="en-US" altLang="en-US" dirty="0">
                <a:latin typeface="Calibri" panose="020F0502020204030204" pitchFamily="34" charset="0"/>
              </a:rPr>
              <a:t>Track &amp; Field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Volleyball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2933" y="2036233"/>
            <a:ext cx="3539067" cy="19818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333" y="3027172"/>
            <a:ext cx="3214687" cy="24079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033" y="2134806"/>
            <a:ext cx="4352132" cy="243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19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sports are contact sports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>
                <a:latin typeface="Calibri" panose="020F0502020204030204" pitchFamily="34" charset="0"/>
              </a:rPr>
              <a:t>Basketball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Baseball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Field Hockey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Lacrosse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Rodeo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Soccer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Softball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Water Polo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Wrestling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750" y="1834166"/>
            <a:ext cx="4192629" cy="23478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664" y="4182038"/>
            <a:ext cx="3745244" cy="2501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8879" y="2243813"/>
            <a:ext cx="4127239" cy="231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the Coach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1" y="2082800"/>
            <a:ext cx="6231466" cy="45212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45 Helvetica Light" pitchFamily="-87" charset="0"/>
              </a:rPr>
              <a:t>Ensure athletes are properly conditioned.</a:t>
            </a:r>
          </a:p>
          <a:p>
            <a:pPr>
              <a:spcBef>
                <a:spcPct val="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45 Helvetica Light" pitchFamily="-87" charset="0"/>
              </a:rPr>
              <a:t>Trains athletes in correct skill technique.</a:t>
            </a:r>
          </a:p>
          <a:p>
            <a:pPr>
              <a:spcBef>
                <a:spcPct val="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45 Helvetica Light" pitchFamily="-87" charset="0"/>
              </a:rPr>
              <a:t>Ensures protective equipment is maintained and fitted properly.</a:t>
            </a:r>
          </a:p>
          <a:p>
            <a:pPr>
              <a:spcBef>
                <a:spcPct val="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45 Helvetica Light" pitchFamily="-87" charset="0"/>
              </a:rPr>
              <a:t>Provide proper first aid in the absence of an athletic trainer.</a:t>
            </a:r>
          </a:p>
          <a:p>
            <a:pPr lvl="1"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45 Helvetica Light" pitchFamily="-87" charset="0"/>
              </a:rPr>
              <a:t>Should be CPR/AED certified</a:t>
            </a:r>
          </a:p>
          <a:p>
            <a:pPr lvl="1"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45 Helvetica Light" pitchFamily="-87" charset="0"/>
              </a:rPr>
              <a:t>Refer athletes to appropriate medical providers.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249" y="2082800"/>
            <a:ext cx="3912461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2354" y="4767262"/>
            <a:ext cx="3482446" cy="193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5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sports are Collision Sports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Football</a:t>
            </a:r>
          </a:p>
          <a:p>
            <a:r>
              <a:rPr lang="en-US" dirty="0" smtClean="0"/>
              <a:t>Hockey</a:t>
            </a:r>
          </a:p>
          <a:p>
            <a:r>
              <a:rPr lang="en-US" dirty="0" smtClean="0"/>
              <a:t>Rugby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49" y="2036233"/>
            <a:ext cx="4467679" cy="2501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279" y="2059492"/>
            <a:ext cx="4258227" cy="3409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9573" y="4254326"/>
            <a:ext cx="4511627" cy="252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2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sport has the most catastrophic injuries?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Collision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0608" y="1991289"/>
            <a:ext cx="7001392" cy="36813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21" y="3128468"/>
            <a:ext cx="4428108" cy="356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8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 of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  <a:latin typeface="Calibri" panose="020F0502020204030204" pitchFamily="34" charset="0"/>
              </a:rPr>
              <a:t>It is assumed that an individual who participates in an activity and is injured as a result of the ordinary risk associated at the activity will not have grounds for negligence.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974" y="3124866"/>
            <a:ext cx="2562225" cy="373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32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Battery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</a:rPr>
              <a:t>Touching someone without their permission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0" y="2929995"/>
            <a:ext cx="5416511" cy="36044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250" y="2153972"/>
            <a:ext cx="4197350" cy="436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30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Commission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Doing something a reasonable person would not do under similar circumstances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52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doing something that a reasonable </a:t>
            </a:r>
            <a:r>
              <a:rPr lang="en-US" dirty="0" err="1" smtClean="0"/>
              <a:t>preson</a:t>
            </a:r>
            <a:r>
              <a:rPr lang="en-US" dirty="0" smtClean="0"/>
              <a:t> would do under similar circumstances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69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 to warn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  <a:latin typeface="Calibri" panose="020F0502020204030204" pitchFamily="34" charset="0"/>
              </a:rPr>
              <a:t>Failing to inform a participant of potential risks and dangers.  When dealing with minors, failing to warn parents or obtaining consent.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415" y="3254486"/>
            <a:ext cx="4802717" cy="318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3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HIPAA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Privacy of health information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3345955"/>
            <a:ext cx="4727955" cy="2590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7724" y="2617328"/>
            <a:ext cx="6001771" cy="331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2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Informed Consent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  <a:latin typeface="Calibri" panose="020F0502020204030204" pitchFamily="34" charset="0"/>
              </a:rPr>
              <a:t>Being informed of all procedures and the potential risks and benefits of each.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83" y="3264993"/>
            <a:ext cx="4984801" cy="33051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037" y="2774438"/>
            <a:ext cx="3848630" cy="384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4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Liability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legal responsibility to act in a reasonable manner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" y="3260231"/>
            <a:ext cx="4415896" cy="29762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904" y="2871664"/>
            <a:ext cx="3914362" cy="391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3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of the Athlete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>
                <a:solidFill>
                  <a:srgbClr val="585747"/>
                </a:solidFill>
                <a:latin typeface="45 Helvetica Light" pitchFamily="-87" charset="0"/>
              </a:rPr>
              <a:t>Train and condition to prevent injury.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rgbClr val="585747"/>
                </a:solidFill>
                <a:latin typeface="45 Helvetica Light" pitchFamily="-87" charset="0"/>
              </a:rPr>
              <a:t>Be well informed of their injury if hurt.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rgbClr val="585747"/>
                </a:solidFill>
                <a:latin typeface="45 Helvetica Light" pitchFamily="-87" charset="0"/>
              </a:rPr>
              <a:t>Listen to their body to prevent re-injury.</a:t>
            </a:r>
            <a:endParaRPr lang="en-US" altLang="en-US" dirty="0">
              <a:solidFill>
                <a:srgbClr val="800000"/>
              </a:solidFill>
              <a:latin typeface="45 Helvetica Light" pitchFamily="-87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3573462"/>
            <a:ext cx="3131986" cy="28654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1909" y="2085520"/>
            <a:ext cx="3498404" cy="1828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4569" y="4165071"/>
            <a:ext cx="4377350" cy="245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93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Bad Practice or committing a negligent act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50" y="3137958"/>
            <a:ext cx="5005818" cy="33009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695" y="2814109"/>
            <a:ext cx="4732336" cy="324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3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Failure to use ordinary or reasonable care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3504" y="2120370"/>
            <a:ext cx="4382030" cy="43820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117" y="3052234"/>
            <a:ext cx="5536532" cy="310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9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things of Negligence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Duty of Care</a:t>
            </a:r>
          </a:p>
          <a:p>
            <a:r>
              <a:rPr lang="en-US" dirty="0" smtClean="0"/>
              <a:t>Breach of Duty</a:t>
            </a:r>
          </a:p>
          <a:p>
            <a:r>
              <a:rPr lang="en-US" dirty="0" smtClean="0"/>
              <a:t>Injury or damage</a:t>
            </a:r>
          </a:p>
          <a:p>
            <a:r>
              <a:rPr lang="en-US" dirty="0" smtClean="0"/>
              <a:t>Proximate cause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45" y="4570942"/>
            <a:ext cx="5560755" cy="18679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695" y="2336873"/>
            <a:ext cx="5902878" cy="359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3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of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  <a:latin typeface="Calibri" panose="020F0502020204030204" pitchFamily="34" charset="0"/>
              </a:rPr>
              <a:t>Provides reasonable and prudent care expected as compared to someone with similar education and experience.</a:t>
            </a:r>
            <a:endParaRPr lang="en-US" altLang="en-US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982" y="3217897"/>
            <a:ext cx="6068483" cy="339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2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Samaritan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Provide basic legal protection for those who assist a person who is injured or in danger.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06643"/>
            <a:ext cx="4072250" cy="26513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200" y="2762546"/>
            <a:ext cx="3180820" cy="30569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778" y="3437468"/>
            <a:ext cx="3902025" cy="259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5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with Disabilities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one shall be discriminated against due to their </a:t>
            </a:r>
            <a:r>
              <a:rPr lang="en-US" dirty="0" err="1" smtClean="0"/>
              <a:t>disabilites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32" y="3069730"/>
            <a:ext cx="3691467" cy="36914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378" y="3069730"/>
            <a:ext cx="3739622" cy="365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Stay within the boundaries of your training and complying with local and federal laws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04" y="3455493"/>
            <a:ext cx="5473164" cy="22171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758" y="2876021"/>
            <a:ext cx="4507442" cy="375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17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</a:t>
            </a:r>
            <a:r>
              <a:rPr lang="en-US" dirty="0" smtClean="0"/>
              <a:t>IX</a:t>
            </a:r>
            <a:r>
              <a:rPr lang="en-US" dirty="0" smtClean="0"/>
              <a:t>- </a:t>
            </a:r>
            <a:r>
              <a:rPr lang="en-US" dirty="0" smtClean="0"/>
              <a:t>Gender Equity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14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</a:p>
          <a:p>
            <a:r>
              <a:rPr lang="en-US" dirty="0" smtClean="0"/>
              <a:t>No person shall be excluded on the </a:t>
            </a:r>
            <a:r>
              <a:rPr lang="en-US" dirty="0" smtClean="0"/>
              <a:t>basis </a:t>
            </a:r>
            <a:r>
              <a:rPr lang="en-US" dirty="0" smtClean="0"/>
              <a:t>of gender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145" y="3489374"/>
            <a:ext cx="2787121" cy="29271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733" y="3326325"/>
            <a:ext cx="5809308" cy="325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a clinician reduce their chance of getting in trouble?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Familiar with medical histories</a:t>
            </a:r>
          </a:p>
          <a:p>
            <a:r>
              <a:rPr lang="en-US" dirty="0" smtClean="0"/>
              <a:t>Carry liability insurance</a:t>
            </a:r>
          </a:p>
          <a:p>
            <a:r>
              <a:rPr lang="en-US" dirty="0" smtClean="0"/>
              <a:t>Be informed and current with all changes</a:t>
            </a:r>
          </a:p>
          <a:p>
            <a:r>
              <a:rPr lang="en-US" dirty="0" smtClean="0"/>
              <a:t>Be able to document appropriately</a:t>
            </a:r>
          </a:p>
          <a:p>
            <a:r>
              <a:rPr lang="en-US" dirty="0" smtClean="0"/>
              <a:t>Follow physician’s orders</a:t>
            </a:r>
          </a:p>
          <a:p>
            <a:r>
              <a:rPr lang="en-US" dirty="0" smtClean="0"/>
              <a:t>Have an EAP</a:t>
            </a:r>
          </a:p>
          <a:p>
            <a:r>
              <a:rPr lang="en-US" dirty="0" smtClean="0"/>
              <a:t>Stay within your scope of practice</a:t>
            </a:r>
          </a:p>
          <a:p>
            <a:r>
              <a:rPr lang="en-US" dirty="0" smtClean="0"/>
              <a:t>Maintain qualified supervision of facilities</a:t>
            </a:r>
          </a:p>
          <a:p>
            <a:r>
              <a:rPr lang="en-US" dirty="0" smtClean="0"/>
              <a:t>Maintain good rapport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383" y="2212975"/>
            <a:ext cx="3467100" cy="1314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816" y="2542524"/>
            <a:ext cx="1943100" cy="2352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8667" y="5146553"/>
            <a:ext cx="5077883" cy="129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9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SOAP stand for? And what do you document under each letter?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bg1"/>
                </a:solidFill>
              </a:rPr>
              <a:t>Subjective:</a:t>
            </a:r>
            <a:r>
              <a:rPr lang="en-US" dirty="0" smtClean="0">
                <a:solidFill>
                  <a:schemeClr val="bg1"/>
                </a:solidFill>
              </a:rPr>
              <a:t> Anything the patient says or reports</a:t>
            </a:r>
          </a:p>
          <a:p>
            <a:r>
              <a:rPr lang="en-US" b="1" u="sng" dirty="0" smtClean="0">
                <a:solidFill>
                  <a:schemeClr val="bg1"/>
                </a:solidFill>
              </a:rPr>
              <a:t>Objective:</a:t>
            </a:r>
            <a:r>
              <a:rPr lang="en-US" dirty="0" smtClean="0">
                <a:solidFill>
                  <a:schemeClr val="bg1"/>
                </a:solidFill>
              </a:rPr>
              <a:t> anything the examiner observes, or measureable items, are things that the examiner feels</a:t>
            </a:r>
          </a:p>
          <a:p>
            <a:r>
              <a:rPr lang="en-US" b="1" u="sng" dirty="0" smtClean="0">
                <a:solidFill>
                  <a:schemeClr val="bg1"/>
                </a:solidFill>
              </a:rPr>
              <a:t>Assessment:</a:t>
            </a:r>
            <a:r>
              <a:rPr lang="en-US" dirty="0" smtClean="0">
                <a:solidFill>
                  <a:schemeClr val="bg1"/>
                </a:solidFill>
              </a:rPr>
              <a:t> what does the examiner THINK it is</a:t>
            </a:r>
          </a:p>
          <a:p>
            <a:r>
              <a:rPr lang="en-US" b="1" u="sng" dirty="0" smtClean="0">
                <a:solidFill>
                  <a:schemeClr val="bg1"/>
                </a:solidFill>
              </a:rPr>
              <a:t>Plan:</a:t>
            </a:r>
            <a:r>
              <a:rPr lang="en-US" dirty="0" smtClean="0">
                <a:solidFill>
                  <a:schemeClr val="bg1"/>
                </a:solidFill>
              </a:rPr>
              <a:t> what is the plan once the patient leaves the examiner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09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of the Parent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6804212" cy="3599316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</a:rPr>
              <a:t>Important when dealing with athletes in youth sports and/or secondary schools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</a:rPr>
              <a:t>Communication vital regarding the care and injury status of their athlete.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45" y="4136531"/>
            <a:ext cx="3344778" cy="25182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6610" y="2336873"/>
            <a:ext cx="3572589" cy="415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18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6 steps to an EAP?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Have an EAP for each area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Policies to remove equipment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Emergency communication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Who has the keys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Have an annual meeting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Where is the contact information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47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of the Team Physician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</a:rPr>
              <a:t>Coordinates care with the athletic trainer.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</a:rPr>
              <a:t> Makes decisions relative to care and return to play for the athlete.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66" y="3977216"/>
            <a:ext cx="3829278" cy="24616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787" y="3601507"/>
            <a:ext cx="3497571" cy="28373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3300" y="2029879"/>
            <a:ext cx="2779724" cy="467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9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the Athletic Trainer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2"/>
                </a:solidFill>
              </a:rPr>
              <a:t>Involved in all aspects of care.</a:t>
            </a:r>
          </a:p>
          <a:p>
            <a:pPr lvl="1">
              <a:spcBef>
                <a:spcPct val="0"/>
              </a:spcBef>
            </a:pPr>
            <a:r>
              <a:rPr lang="en-US" altLang="en-US" sz="2400" dirty="0">
                <a:solidFill>
                  <a:schemeClr val="bg2"/>
                </a:solidFill>
              </a:rPr>
              <a:t>Injury Prevention</a:t>
            </a:r>
          </a:p>
          <a:p>
            <a:pPr lvl="1">
              <a:spcBef>
                <a:spcPct val="0"/>
              </a:spcBef>
            </a:pPr>
            <a:r>
              <a:rPr lang="en-US" altLang="en-US" sz="2400" dirty="0">
                <a:solidFill>
                  <a:schemeClr val="bg2"/>
                </a:solidFill>
              </a:rPr>
              <a:t>Initial First Aid &amp; Injury Management</a:t>
            </a:r>
          </a:p>
          <a:p>
            <a:pPr lvl="1">
              <a:spcBef>
                <a:spcPct val="0"/>
              </a:spcBef>
            </a:pPr>
            <a:r>
              <a:rPr lang="en-US" altLang="en-US" sz="2400" dirty="0">
                <a:solidFill>
                  <a:schemeClr val="bg2"/>
                </a:solidFill>
              </a:rPr>
              <a:t>Injury Evaluation</a:t>
            </a:r>
          </a:p>
          <a:p>
            <a:pPr lvl="1">
              <a:spcBef>
                <a:spcPct val="0"/>
              </a:spcBef>
            </a:pPr>
            <a:r>
              <a:rPr lang="en-US" altLang="en-US" sz="2400" dirty="0">
                <a:solidFill>
                  <a:schemeClr val="bg2"/>
                </a:solidFill>
              </a:rPr>
              <a:t>Rehabilitation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2"/>
                </a:solidFill>
              </a:rPr>
              <a:t>Facilitates safe return to play.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54" y="4607451"/>
            <a:ext cx="4381039" cy="2030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312" y="2032529"/>
            <a:ext cx="3561683" cy="23701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4185" y="4442575"/>
            <a:ext cx="3368882" cy="241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6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the other allied health providers a member of the sports medicine team?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6994026" cy="3599316"/>
          </a:xfrm>
        </p:spPr>
        <p:txBody>
          <a:bodyPr/>
          <a:lstStyle/>
          <a:p>
            <a:r>
              <a:rPr lang="en-US" altLang="en-US" dirty="0">
                <a:solidFill>
                  <a:schemeClr val="bg2"/>
                </a:solidFill>
              </a:rPr>
              <a:t>Sometimes the nature of the injury requires involving other providers.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57" y="3368145"/>
            <a:ext cx="3707871" cy="25680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197" y="2077508"/>
            <a:ext cx="3285062" cy="2460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9273" y="4339730"/>
            <a:ext cx="6089589" cy="230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6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Careers- What is the job description?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7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1088</TotalTime>
  <Words>920</Words>
  <Application>Microsoft Office PowerPoint</Application>
  <PresentationFormat>Widescreen</PresentationFormat>
  <Paragraphs>161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ＭＳ Ｐゴシック</vt:lpstr>
      <vt:lpstr>ＭＳ Ｐゴシック</vt:lpstr>
      <vt:lpstr>45 Helvetica Light</vt:lpstr>
      <vt:lpstr>Arial</vt:lpstr>
      <vt:lpstr>Calibri</vt:lpstr>
      <vt:lpstr>Times New Roman</vt:lpstr>
      <vt:lpstr>Trebuchet MS</vt:lpstr>
      <vt:lpstr>Berlin</vt:lpstr>
      <vt:lpstr>Unit 1 Review</vt:lpstr>
      <vt:lpstr>Sports Medicine Team </vt:lpstr>
      <vt:lpstr>Role of the Coach</vt:lpstr>
      <vt:lpstr>Roles of the Athlete</vt:lpstr>
      <vt:lpstr>Roles of the Parent</vt:lpstr>
      <vt:lpstr>Roles of the Team Physician</vt:lpstr>
      <vt:lpstr>Role of the Athletic Trainer</vt:lpstr>
      <vt:lpstr>Why is the other allied health providers a member of the sports medicine team?</vt:lpstr>
      <vt:lpstr>Careers- What is the job description?</vt:lpstr>
      <vt:lpstr>Athletic Trainer</vt:lpstr>
      <vt:lpstr>Certified Strength and Conditioning Coach</vt:lpstr>
      <vt:lpstr>Chiropractor</vt:lpstr>
      <vt:lpstr>Registered Dietician</vt:lpstr>
      <vt:lpstr>Exercise Physiologist</vt:lpstr>
      <vt:lpstr>Family Physician</vt:lpstr>
      <vt:lpstr>Licensed Massage Therapist</vt:lpstr>
      <vt:lpstr>Occupational Therapist</vt:lpstr>
      <vt:lpstr>Orthopedic Surgeon</vt:lpstr>
      <vt:lpstr>Physical Therapist</vt:lpstr>
      <vt:lpstr>Physician Assistant</vt:lpstr>
      <vt:lpstr>Nurse Practitioner </vt:lpstr>
      <vt:lpstr>Biomechanist</vt:lpstr>
      <vt:lpstr>Orthotist and Prosthetist</vt:lpstr>
      <vt:lpstr>Emergency Medical Technician</vt:lpstr>
      <vt:lpstr>Paramedic</vt:lpstr>
      <vt:lpstr>Podiatrist</vt:lpstr>
      <vt:lpstr>Sports Psychologist</vt:lpstr>
      <vt:lpstr>What sports are non-contact</vt:lpstr>
      <vt:lpstr>What sports are contact sports</vt:lpstr>
      <vt:lpstr>What sports are Collision Sports </vt:lpstr>
      <vt:lpstr>Which sport has the most catastrophic injuries?</vt:lpstr>
      <vt:lpstr>Assumption of Risk</vt:lpstr>
      <vt:lpstr>Battery </vt:lpstr>
      <vt:lpstr>Commission </vt:lpstr>
      <vt:lpstr>Omission</vt:lpstr>
      <vt:lpstr>Failure to warn</vt:lpstr>
      <vt:lpstr>What is HIPAA</vt:lpstr>
      <vt:lpstr>Informed Consent</vt:lpstr>
      <vt:lpstr>Liability </vt:lpstr>
      <vt:lpstr>Malpractice</vt:lpstr>
      <vt:lpstr>Negligence</vt:lpstr>
      <vt:lpstr>4 things of Negligence</vt:lpstr>
      <vt:lpstr>Standard of care</vt:lpstr>
      <vt:lpstr>Good Samaritan law</vt:lpstr>
      <vt:lpstr>American with Disabilities Act</vt:lpstr>
      <vt:lpstr>Scope of Practice</vt:lpstr>
      <vt:lpstr>Title IX- Gender Equity</vt:lpstr>
      <vt:lpstr>How can a clinician reduce their chance of getting in trouble?</vt:lpstr>
      <vt:lpstr>What does SOAP stand for? And what do you document under each letter?</vt:lpstr>
      <vt:lpstr>What are the 6 steps to an EAP?</vt:lpstr>
    </vt:vector>
  </TitlesOfParts>
  <Company>JSD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Review</dc:title>
  <dc:creator>Jentry Johnson</dc:creator>
  <cp:lastModifiedBy>Jentry Johnson</cp:lastModifiedBy>
  <cp:revision>14</cp:revision>
  <dcterms:created xsi:type="dcterms:W3CDTF">2018-05-15T17:23:58Z</dcterms:created>
  <dcterms:modified xsi:type="dcterms:W3CDTF">2018-05-16T13:12:35Z</dcterms:modified>
</cp:coreProperties>
</file>