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9EAC-4CA4-4F37-A3ED-558005697EB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4779-297E-4CE1-BD14-B304A86C7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2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9EAC-4CA4-4F37-A3ED-558005697EB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4779-297E-4CE1-BD14-B304A86C7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3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9EAC-4CA4-4F37-A3ED-558005697EB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4779-297E-4CE1-BD14-B304A86C714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8448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9EAC-4CA4-4F37-A3ED-558005697EB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4779-297E-4CE1-BD14-B304A86C7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72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9EAC-4CA4-4F37-A3ED-558005697EB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4779-297E-4CE1-BD14-B304A86C714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291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9EAC-4CA4-4F37-A3ED-558005697EB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4779-297E-4CE1-BD14-B304A86C7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3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9EAC-4CA4-4F37-A3ED-558005697EB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4779-297E-4CE1-BD14-B304A86C7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6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9EAC-4CA4-4F37-A3ED-558005697EB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4779-297E-4CE1-BD14-B304A86C7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7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9EAC-4CA4-4F37-A3ED-558005697EB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4779-297E-4CE1-BD14-B304A86C7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6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9EAC-4CA4-4F37-A3ED-558005697EB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4779-297E-4CE1-BD14-B304A86C7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4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9EAC-4CA4-4F37-A3ED-558005697EB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4779-297E-4CE1-BD14-B304A86C7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8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9EAC-4CA4-4F37-A3ED-558005697EB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4779-297E-4CE1-BD14-B304A86C7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57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9EAC-4CA4-4F37-A3ED-558005697EB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4779-297E-4CE1-BD14-B304A86C7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9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9EAC-4CA4-4F37-A3ED-558005697EB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4779-297E-4CE1-BD14-B304A86C7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6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9EAC-4CA4-4F37-A3ED-558005697EB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4779-297E-4CE1-BD14-B304A86C7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7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E9EAC-4CA4-4F37-A3ED-558005697EB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54779-297E-4CE1-BD14-B304A86C7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78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E9EAC-4CA4-4F37-A3ED-558005697EBC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F54779-297E-4CE1-BD14-B304A86C7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7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each of the bones indicated?</a:t>
            </a:r>
            <a:endParaRPr lang="en-US" dirty="0"/>
          </a:p>
        </p:txBody>
      </p:sp>
      <p:pic>
        <p:nvPicPr>
          <p:cNvPr id="6" name="Content Placeholder 5" descr="crani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86200" y="1604500"/>
            <a:ext cx="5105400" cy="4752366"/>
          </a:xfrm>
        </p:spPr>
      </p:pic>
      <p:cxnSp>
        <p:nvCxnSpPr>
          <p:cNvPr id="8" name="Straight Connector 7"/>
          <p:cNvCxnSpPr/>
          <p:nvPr/>
        </p:nvCxnSpPr>
        <p:spPr>
          <a:xfrm flipV="1">
            <a:off x="7772400" y="2209800"/>
            <a:ext cx="1600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534400" y="4419600"/>
            <a:ext cx="1219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3962400" y="2057400"/>
            <a:ext cx="12192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6858000" y="3810000"/>
            <a:ext cx="190500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6019800"/>
            <a:ext cx="1524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3124200" y="4495800"/>
            <a:ext cx="13716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3200400" y="3429000"/>
            <a:ext cx="1143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10200" y="4343400"/>
            <a:ext cx="20574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00400" y="1828800"/>
            <a:ext cx="898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Frontal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372600" y="1981200"/>
            <a:ext cx="893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Parietal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01200" y="4191000"/>
            <a:ext cx="997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Occipital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63000" y="5562600"/>
            <a:ext cx="105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Temporal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62800" y="5791200"/>
            <a:ext cx="1138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Zygomatic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248400" y="6172200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Mandible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6000" y="4267200"/>
            <a:ext cx="9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Maxillae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90801" y="32004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Nasal</a:t>
            </a:r>
          </a:p>
        </p:txBody>
      </p:sp>
      <p:sp>
        <p:nvSpPr>
          <p:cNvPr id="3" name="Rectangle 2"/>
          <p:cNvSpPr/>
          <p:nvPr/>
        </p:nvSpPr>
        <p:spPr>
          <a:xfrm>
            <a:off x="7010401" y="2590800"/>
            <a:ext cx="687643" cy="228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665" y="149364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What are Cartilaginous disks that act as shock absorbers of the spine?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4236" y="1622430"/>
            <a:ext cx="7772400" cy="4572000"/>
          </a:xfrm>
        </p:spPr>
        <p:txBody>
          <a:bodyPr/>
          <a:lstStyle/>
          <a:p>
            <a:r>
              <a:rPr lang="en-US" dirty="0" smtClean="0"/>
              <a:t>Intervertebral Discs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236" y="3021874"/>
            <a:ext cx="4659363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483" y="2560053"/>
            <a:ext cx="5399038" cy="3906122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1284236" y="2987270"/>
            <a:ext cx="1828801" cy="381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8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many pairs of Cranial nerves do we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12 Pairs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398" y="2057400"/>
            <a:ext cx="6046402" cy="3429000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4164398" y="2057400"/>
            <a:ext cx="3684202" cy="609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0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many spinal Nerves pairs do we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31 Nerves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219200"/>
            <a:ext cx="457444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7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Brachial Plexus? And what nerves are they?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bundle of nerves</a:t>
            </a:r>
          </a:p>
          <a:p>
            <a:r>
              <a:rPr lang="en-US" dirty="0" smtClean="0"/>
              <a:t>C5- T1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1" y="2286000"/>
            <a:ext cx="4519141" cy="4419600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5867400" y="2743200"/>
            <a:ext cx="685800" cy="381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5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12 Cranial Nerves, and what do they each control?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47800"/>
            <a:ext cx="8763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Olfactory - Smell</a:t>
            </a:r>
          </a:p>
          <a:p>
            <a:r>
              <a:rPr lang="en-US" dirty="0" smtClean="0"/>
              <a:t>Optic - Vision</a:t>
            </a:r>
          </a:p>
          <a:p>
            <a:r>
              <a:rPr lang="en-US" dirty="0" err="1" smtClean="0"/>
              <a:t>Occulomotor</a:t>
            </a:r>
            <a:r>
              <a:rPr lang="en-US" dirty="0" smtClean="0"/>
              <a:t> – Eye Movement</a:t>
            </a:r>
          </a:p>
          <a:p>
            <a:r>
              <a:rPr lang="en-US" dirty="0" err="1" smtClean="0"/>
              <a:t>Trochlear</a:t>
            </a:r>
            <a:r>
              <a:rPr lang="en-US" dirty="0" smtClean="0"/>
              <a:t>- Eye Movement</a:t>
            </a:r>
          </a:p>
          <a:p>
            <a:r>
              <a:rPr lang="en-US" dirty="0" smtClean="0"/>
              <a:t>Trigeminal- Chewing face and mouth touch and pain</a:t>
            </a:r>
          </a:p>
          <a:p>
            <a:r>
              <a:rPr lang="en-US" dirty="0" err="1" smtClean="0"/>
              <a:t>Abducens</a:t>
            </a:r>
            <a:r>
              <a:rPr lang="en-US" dirty="0" smtClean="0"/>
              <a:t> – Eye Movement</a:t>
            </a:r>
          </a:p>
          <a:p>
            <a:r>
              <a:rPr lang="en-US" dirty="0" smtClean="0"/>
              <a:t>Facial- Facial expressions, tears and saliva and some taste</a:t>
            </a:r>
          </a:p>
          <a:p>
            <a:r>
              <a:rPr lang="en-US" dirty="0" smtClean="0"/>
              <a:t>Auditory- Hearing, balance</a:t>
            </a:r>
          </a:p>
          <a:p>
            <a:r>
              <a:rPr lang="en-US" dirty="0" err="1" smtClean="0"/>
              <a:t>Glossopharyngeal</a:t>
            </a:r>
            <a:r>
              <a:rPr lang="en-US" dirty="0" smtClean="0"/>
              <a:t>- Carotid blood pressure, some taste</a:t>
            </a:r>
          </a:p>
          <a:p>
            <a:r>
              <a:rPr lang="en-US" dirty="0" err="1" smtClean="0"/>
              <a:t>Vagus</a:t>
            </a:r>
            <a:r>
              <a:rPr lang="en-US" dirty="0" smtClean="0"/>
              <a:t> – </a:t>
            </a:r>
            <a:r>
              <a:rPr lang="en-US" dirty="0" err="1" smtClean="0"/>
              <a:t>Aotic</a:t>
            </a:r>
            <a:r>
              <a:rPr lang="en-US" dirty="0" smtClean="0"/>
              <a:t> blood pressure, slows heart rate, Digestive organs, vitals</a:t>
            </a:r>
          </a:p>
          <a:p>
            <a:r>
              <a:rPr lang="en-US" dirty="0" smtClean="0"/>
              <a:t>Spinal Accessory- </a:t>
            </a:r>
            <a:r>
              <a:rPr lang="en-US" dirty="0" err="1" smtClean="0"/>
              <a:t>Trapezius</a:t>
            </a:r>
            <a:r>
              <a:rPr lang="en-US" dirty="0" smtClean="0"/>
              <a:t> and </a:t>
            </a:r>
            <a:r>
              <a:rPr lang="en-US" dirty="0" err="1" smtClean="0"/>
              <a:t>sternocleidomastoid</a:t>
            </a:r>
            <a:r>
              <a:rPr lang="en-US" dirty="0" smtClean="0"/>
              <a:t>, swallowing</a:t>
            </a:r>
          </a:p>
          <a:p>
            <a:r>
              <a:rPr lang="en-US" dirty="0" smtClean="0"/>
              <a:t>Hypoglossal- Controls tongue movements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0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566" y="46373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injury due to a direct blow to the head resulting in bruising of the brain?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Cerebral concussion</a:t>
            </a:r>
            <a:endParaRPr lang="en-US" dirty="0"/>
          </a:p>
        </p:txBody>
      </p:sp>
      <p:pic>
        <p:nvPicPr>
          <p:cNvPr id="4" name="Picture 3" descr="concussio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1" y="1905001"/>
            <a:ext cx="3509857" cy="39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2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some signs and symptoms of a concussion?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95424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Headache</a:t>
            </a:r>
          </a:p>
          <a:p>
            <a:r>
              <a:rPr lang="en-US" dirty="0" smtClean="0"/>
              <a:t>LOC</a:t>
            </a:r>
          </a:p>
          <a:p>
            <a:r>
              <a:rPr lang="en-US" dirty="0" smtClean="0"/>
              <a:t>Tinnitus</a:t>
            </a:r>
          </a:p>
          <a:p>
            <a:r>
              <a:rPr lang="en-US" dirty="0" smtClean="0"/>
              <a:t>Nausea</a:t>
            </a:r>
          </a:p>
          <a:p>
            <a:r>
              <a:rPr lang="en-US" dirty="0" smtClean="0"/>
              <a:t>Irritability</a:t>
            </a:r>
          </a:p>
          <a:p>
            <a:r>
              <a:rPr lang="en-US" dirty="0" smtClean="0"/>
              <a:t>Confusion</a:t>
            </a:r>
          </a:p>
          <a:p>
            <a:r>
              <a:rPr lang="en-US" dirty="0" smtClean="0"/>
              <a:t>Disorientation</a:t>
            </a:r>
          </a:p>
          <a:p>
            <a:r>
              <a:rPr lang="en-US" dirty="0" smtClean="0"/>
              <a:t>Dizziness</a:t>
            </a:r>
          </a:p>
          <a:p>
            <a:r>
              <a:rPr lang="en-US" dirty="0" smtClean="0"/>
              <a:t>Amnesia</a:t>
            </a:r>
          </a:p>
          <a:p>
            <a:r>
              <a:rPr lang="en-US" dirty="0" smtClean="0"/>
              <a:t>Photophobia</a:t>
            </a:r>
          </a:p>
          <a:p>
            <a:r>
              <a:rPr lang="en-US" dirty="0" smtClean="0"/>
              <a:t>Sleep, vision and balance disturbances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8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Persistent symptoms following a concussion?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Post Concussive Symptoms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92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Second Impact Syndrome?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Rapid swelling of the brain from additional head trauma, life threatening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8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mechanism of injury for a cervical spine fracture?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Axial Loading or forceful rotation of the neck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347" y="3352800"/>
            <a:ext cx="4875823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0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names of the Vertebrae and how many bones are in each?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075" y="2049978"/>
            <a:ext cx="2849562" cy="2849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156" y="4065587"/>
            <a:ext cx="2096570" cy="28352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399" y="1474786"/>
            <a:ext cx="3315789" cy="33157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11219" y="24950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Cervical- 7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6118" y="3429000"/>
            <a:ext cx="220980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Thoracic- 12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50828" y="501967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Lumbar - 5</a:t>
            </a:r>
          </a:p>
        </p:txBody>
      </p:sp>
    </p:spTree>
    <p:extLst>
      <p:ext uri="{BB962C8B-B14F-4D97-AF65-F5344CB8AC3E}">
        <p14:creationId xmlns:p14="http://schemas.microsoft.com/office/powerpoint/2010/main" val="410878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athletes get a stinger?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Shoulder depression with head forced to the opposite 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7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does a subdural Hematoma take place?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Below the dura mater and the brain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560874"/>
            <a:ext cx="4714876" cy="389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4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does an Epidural Hematoma take place?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Bleeding between the inside of the skull and the dura mater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291" y="2688244"/>
            <a:ext cx="4639588" cy="416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5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purpose of protective equipment?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prevent injury</a:t>
            </a:r>
          </a:p>
          <a:p>
            <a:r>
              <a:rPr lang="en-US" dirty="0" smtClean="0"/>
              <a:t>Prevent re-</a:t>
            </a:r>
            <a:r>
              <a:rPr lang="en-US" dirty="0" err="1" smtClean="0"/>
              <a:t>injuiry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192" y="1589617"/>
            <a:ext cx="3329137" cy="296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6962" y="319617"/>
            <a:ext cx="1666875" cy="2752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226" y="1695979"/>
            <a:ext cx="1724025" cy="2647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381" y="3554942"/>
            <a:ext cx="3080562" cy="308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2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a helmet help to decrease head injuries?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Spreads high-velocity impacts over a large surface area through a firm exterior shell and decelerates the force that acts on the head through an energy absorbing liner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995" y="3129425"/>
            <a:ext cx="3243338" cy="2678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762" y="3806295"/>
            <a:ext cx="2958571" cy="2958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232" y="3314699"/>
            <a:ext cx="2737825" cy="295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1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2 reasons why athletes wear  mouth guards?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 dental trauma</a:t>
            </a:r>
          </a:p>
          <a:p>
            <a:r>
              <a:rPr lang="en-US" dirty="0" smtClean="0"/>
              <a:t>Absorbs shock and decreases concussions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587" y="1597024"/>
            <a:ext cx="3831998" cy="2517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243261"/>
            <a:ext cx="4204797" cy="2798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667" y="4114799"/>
            <a:ext cx="5103004" cy="272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0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NOCSAE stand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Operating Committee on Standards for Athletic Equipment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545615"/>
            <a:ext cx="2941724" cy="2223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53" y="4657313"/>
            <a:ext cx="3584047" cy="19884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702" y="2885544"/>
            <a:ext cx="4593813" cy="376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0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NOCSAE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Standardizes protective equipment</a:t>
            </a:r>
          </a:p>
          <a:p>
            <a:r>
              <a:rPr lang="en-US" dirty="0" smtClean="0"/>
              <a:t>Tests equipment to make sure it is able to tolerate forces applies to many different areas</a:t>
            </a:r>
          </a:p>
          <a:p>
            <a:r>
              <a:rPr lang="en-US" dirty="0" smtClean="0"/>
              <a:t>Must withstand repeated blows and high mass , low velocity impacts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0268" y="4120445"/>
            <a:ext cx="3833110" cy="2550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45" y="3944407"/>
            <a:ext cx="3705755" cy="2775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0268" y="289279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vertebra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34" y="609600"/>
            <a:ext cx="6893459" cy="559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38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6" y="2662238"/>
            <a:ext cx="3629025" cy="3629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muscle flexes and rotates the head?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Sternocleidomastoid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1" y="1176338"/>
            <a:ext cx="2326607" cy="2465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1" y="3659818"/>
            <a:ext cx="3289179" cy="27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9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movement does the Trapezius do?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8788" y="1996440"/>
            <a:ext cx="2286000" cy="3601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874" y="3627634"/>
            <a:ext cx="3124200" cy="312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7333" y="1471749"/>
            <a:ext cx="3293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Extends the neck, adducts the scapula's and shrugs the shoulders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9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989" y="31510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large portion of the brain called that  controls higher mental functions?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5989" y="2426086"/>
            <a:ext cx="7772400" cy="4572000"/>
          </a:xfrm>
        </p:spPr>
        <p:txBody>
          <a:bodyPr/>
          <a:lstStyle/>
          <a:p>
            <a:r>
              <a:rPr lang="en-US" dirty="0" smtClean="0"/>
              <a:t>Cerebrum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060032"/>
            <a:ext cx="3810000" cy="3304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633121"/>
            <a:ext cx="4127017" cy="3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5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Cerebellum control?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57400" y="1401596"/>
            <a:ext cx="7772400" cy="4572000"/>
          </a:xfrm>
        </p:spPr>
        <p:txBody>
          <a:bodyPr/>
          <a:lstStyle/>
          <a:p>
            <a:r>
              <a:rPr lang="en-US" dirty="0" smtClean="0"/>
              <a:t>Balance and Movement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036095"/>
            <a:ext cx="2571750" cy="1781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4002757"/>
            <a:ext cx="1771650" cy="2581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566" y="1524000"/>
            <a:ext cx="4928035" cy="18683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1" y="3462712"/>
            <a:ext cx="2819400" cy="301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9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the brainstem so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controls all the vital functions such as heart rate, blood pressure and breathing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49" y="3359331"/>
            <a:ext cx="3435247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326" y="2602960"/>
            <a:ext cx="3276290" cy="2180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581" y="4100975"/>
            <a:ext cx="3924300" cy="260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447801"/>
            <a:ext cx="6553200" cy="4360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covering around the CNS Called?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Meninges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25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</TotalTime>
  <Words>524</Words>
  <Application>Microsoft Office PowerPoint</Application>
  <PresentationFormat>Widescreen</PresentationFormat>
  <Paragraphs>99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Trebuchet MS</vt:lpstr>
      <vt:lpstr>Wingdings 3</vt:lpstr>
      <vt:lpstr>Facet</vt:lpstr>
      <vt:lpstr>What are each of the bones indicated?</vt:lpstr>
      <vt:lpstr>What are the names of the Vertebrae and how many bones are in each?</vt:lpstr>
      <vt:lpstr>PowerPoint Presentation</vt:lpstr>
      <vt:lpstr>What muscle flexes and rotates the head?</vt:lpstr>
      <vt:lpstr>What movement does the Trapezius do?</vt:lpstr>
      <vt:lpstr>What is the large portion of the brain called that  controls higher mental functions?</vt:lpstr>
      <vt:lpstr>What does the Cerebellum control?</vt:lpstr>
      <vt:lpstr>Why is the brainstem so important?</vt:lpstr>
      <vt:lpstr>What is the covering around the CNS Called?</vt:lpstr>
      <vt:lpstr>What are Cartilaginous disks that act as shock absorbers of the spine?</vt:lpstr>
      <vt:lpstr>How many pairs of Cranial nerves do we have?</vt:lpstr>
      <vt:lpstr>How many spinal Nerves pairs do we have?</vt:lpstr>
      <vt:lpstr>What is the Brachial Plexus? And what nerves are they?</vt:lpstr>
      <vt:lpstr>What are the 12 Cranial Nerves, and what do they each control?</vt:lpstr>
      <vt:lpstr>What is the injury due to a direct blow to the head resulting in bruising of the brain?</vt:lpstr>
      <vt:lpstr>What are some signs and symptoms of a concussion?</vt:lpstr>
      <vt:lpstr>Persistent symptoms following a concussion?</vt:lpstr>
      <vt:lpstr>What is Second Impact Syndrome?</vt:lpstr>
      <vt:lpstr>What is the mechanism of injury for a cervical spine fracture?</vt:lpstr>
      <vt:lpstr>How do athletes get a stinger?</vt:lpstr>
      <vt:lpstr>Where does a subdural Hematoma take place?</vt:lpstr>
      <vt:lpstr>Where does an Epidural Hematoma take place? </vt:lpstr>
      <vt:lpstr>What is the purpose of protective equipment?</vt:lpstr>
      <vt:lpstr>How does a helmet help to decrease head injuries?</vt:lpstr>
      <vt:lpstr>What are 2 reasons why athletes wear  mouth guards?</vt:lpstr>
      <vt:lpstr>What does NOCSAE stand for?</vt:lpstr>
      <vt:lpstr>What does NOCSAE do?</vt:lpstr>
    </vt:vector>
  </TitlesOfParts>
  <Company>JSD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each of the bones indicated?</dc:title>
  <dc:creator>Jentry Johnson</dc:creator>
  <cp:lastModifiedBy>Jentry Johnson</cp:lastModifiedBy>
  <cp:revision>5</cp:revision>
  <dcterms:created xsi:type="dcterms:W3CDTF">2018-05-09T17:12:30Z</dcterms:created>
  <dcterms:modified xsi:type="dcterms:W3CDTF">2018-05-10T14:19:12Z</dcterms:modified>
</cp:coreProperties>
</file>