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8" r:id="rId10"/>
    <p:sldId id="269" r:id="rId11"/>
    <p:sldId id="263" r:id="rId12"/>
    <p:sldId id="271" r:id="rId13"/>
    <p:sldId id="264" r:id="rId14"/>
    <p:sldId id="265" r:id="rId15"/>
    <p:sldId id="273" r:id="rId16"/>
    <p:sldId id="272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2" y="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A218BC-E7B7-42EC-A44B-9E393E312C5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0A1A6B-9E24-4F34-8A88-22B80590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And Fetal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llopian_t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584518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Calcium</a:t>
            </a:r>
          </a:p>
          <a:p>
            <a:r>
              <a:rPr lang="en-US" dirty="0" smtClean="0"/>
              <a:t>Protein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Vitamin A</a:t>
            </a:r>
          </a:p>
          <a:p>
            <a:r>
              <a:rPr lang="en-US" dirty="0" smtClean="0"/>
              <a:t>Vitamin B complex</a:t>
            </a:r>
          </a:p>
          <a:p>
            <a:r>
              <a:rPr lang="en-US" dirty="0" smtClean="0"/>
              <a:t>Folic Acid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 while pregnant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06702"/>
            <a:ext cx="3569368" cy="536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Fitness-</a:t>
            </a:r>
            <a:r>
              <a:rPr lang="en-US" dirty="0" smtClean="0"/>
              <a:t> before starting an exercise program and expectant mother should discuss this with her doctor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3048000"/>
            <a:ext cx="4148388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62400"/>
            <a:ext cx="42862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62200"/>
            <a:ext cx="4294414" cy="24048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Expectant mothers should avoid tobacco, alcohol, drugs, and environmental hazards</a:t>
            </a:r>
          </a:p>
          <a:p>
            <a:endParaRPr lang="en-US" dirty="0" smtClean="0"/>
          </a:p>
          <a:p>
            <a:r>
              <a:rPr lang="en-US" dirty="0" smtClean="0"/>
              <a:t>Avoid Tobacco Use-</a:t>
            </a:r>
          </a:p>
          <a:p>
            <a:pPr lvl="1"/>
            <a:r>
              <a:rPr lang="en-US" dirty="0" smtClean="0"/>
              <a:t>30 % of low birth weight</a:t>
            </a:r>
          </a:p>
          <a:p>
            <a:pPr lvl="1"/>
            <a:r>
              <a:rPr lang="en-US" dirty="0" smtClean="0"/>
              <a:t>14% of premature births</a:t>
            </a:r>
          </a:p>
          <a:p>
            <a:pPr lvl="1"/>
            <a:r>
              <a:rPr lang="en-US" dirty="0" smtClean="0"/>
              <a:t>10 % of all infant deaths</a:t>
            </a:r>
          </a:p>
          <a:p>
            <a:pPr lvl="1"/>
            <a:r>
              <a:rPr lang="en-US" dirty="0" smtClean="0"/>
              <a:t>Affects growth, mental development and behavior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Healthy Fetus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Alcohol Use-</a:t>
            </a:r>
          </a:p>
          <a:p>
            <a:pPr lvl="1"/>
            <a:r>
              <a:rPr lang="en-US" dirty="0" smtClean="0"/>
              <a:t>Alcohol passes through umbilical cord </a:t>
            </a:r>
          </a:p>
          <a:p>
            <a:pPr lvl="1"/>
            <a:r>
              <a:rPr lang="en-US" dirty="0" smtClean="0"/>
              <a:t>Fetus can not break down the alcohol quickly</a:t>
            </a:r>
          </a:p>
          <a:p>
            <a:pPr lvl="1"/>
            <a:r>
              <a:rPr lang="en-US" dirty="0" smtClean="0"/>
              <a:t>Alcohol level stays high in the fetus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Fetal Alcohol Syndrome (FAS)- </a:t>
            </a:r>
            <a:r>
              <a:rPr lang="en-US" dirty="0" smtClean="0"/>
              <a:t>a group of alcohol-related birth defects that includes both physical and mental problems</a:t>
            </a:r>
          </a:p>
          <a:p>
            <a:pPr lvl="2"/>
            <a:r>
              <a:rPr lang="en-US" dirty="0" smtClean="0"/>
              <a:t>Have learning, memory, attention problems, visual and hearing impairments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63" y="270627"/>
            <a:ext cx="4396273" cy="3352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etal Alcohol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76200"/>
            <a:ext cx="336232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818" y="3671552"/>
            <a:ext cx="3942982" cy="27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4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95800" cy="4525963"/>
          </a:xfrm>
        </p:spPr>
        <p:txBody>
          <a:bodyPr/>
          <a:lstStyle/>
          <a:p>
            <a:r>
              <a:rPr lang="en-US" u="sng" dirty="0" smtClean="0"/>
              <a:t>Drugs-</a:t>
            </a:r>
            <a:r>
              <a:rPr lang="en-US" dirty="0" smtClean="0"/>
              <a:t> only approved by doctor</a:t>
            </a:r>
          </a:p>
          <a:p>
            <a:pPr lvl="1"/>
            <a:r>
              <a:rPr lang="en-US" dirty="0" smtClean="0"/>
              <a:t>Low birth weight</a:t>
            </a:r>
          </a:p>
          <a:p>
            <a:pPr lvl="1"/>
            <a:r>
              <a:rPr lang="en-US" dirty="0" smtClean="0"/>
              <a:t>Respiratory or cardiovascular problems</a:t>
            </a:r>
          </a:p>
          <a:p>
            <a:pPr lvl="1"/>
            <a:r>
              <a:rPr lang="en-US" dirty="0" smtClean="0"/>
              <a:t>Mental impairments</a:t>
            </a:r>
          </a:p>
          <a:p>
            <a:pPr lvl="1"/>
            <a:r>
              <a:rPr lang="en-US" dirty="0" smtClean="0"/>
              <a:t>Birth defects</a:t>
            </a:r>
          </a:p>
          <a:p>
            <a:pPr lvl="1"/>
            <a:r>
              <a:rPr lang="en-US" dirty="0" smtClean="0"/>
              <a:t>Baby may be born addicted to the drug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77309"/>
            <a:ext cx="3200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Lead-</a:t>
            </a:r>
            <a:r>
              <a:rPr lang="en-US" dirty="0" smtClean="0"/>
              <a:t> linked to miscarriage</a:t>
            </a:r>
          </a:p>
          <a:p>
            <a:r>
              <a:rPr lang="en-US" u="sng" dirty="0" smtClean="0"/>
              <a:t>Mercury-</a:t>
            </a:r>
            <a:r>
              <a:rPr lang="en-US" dirty="0" smtClean="0"/>
              <a:t> avoid certain fish</a:t>
            </a:r>
          </a:p>
          <a:p>
            <a:r>
              <a:rPr lang="en-US" dirty="0" smtClean="0"/>
              <a:t>Smog or air pollution</a:t>
            </a:r>
          </a:p>
          <a:p>
            <a:r>
              <a:rPr lang="en-US" u="sng" dirty="0" smtClean="0"/>
              <a:t>Radiation-</a:t>
            </a:r>
            <a:r>
              <a:rPr lang="en-US" dirty="0" smtClean="0"/>
              <a:t> x rays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 Hazards in the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716235"/>
            <a:ext cx="4740163" cy="265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Labor</a:t>
            </a:r>
          </a:p>
          <a:p>
            <a:pPr lvl="1"/>
            <a:r>
              <a:rPr lang="en-US" dirty="0" smtClean="0"/>
              <a:t>Muscle contractions</a:t>
            </a:r>
          </a:p>
          <a:p>
            <a:pPr lvl="1"/>
            <a:r>
              <a:rPr lang="en-US" dirty="0" smtClean="0"/>
              <a:t>Causes the cervix to dilate or widen</a:t>
            </a:r>
          </a:p>
          <a:p>
            <a:r>
              <a:rPr lang="en-US" dirty="0" smtClean="0"/>
              <a:t>Step 2: Delivery</a:t>
            </a:r>
          </a:p>
          <a:p>
            <a:pPr lvl="1"/>
            <a:r>
              <a:rPr lang="en-US" dirty="0" smtClean="0"/>
              <a:t>Baby passes through the birth canal</a:t>
            </a:r>
          </a:p>
          <a:p>
            <a:pPr lvl="1"/>
            <a:r>
              <a:rPr lang="en-US" dirty="0" smtClean="0"/>
              <a:t>Baby takes it’s first breath and cries to clear its lungs of the amniotic fluid</a:t>
            </a:r>
          </a:p>
          <a:p>
            <a:r>
              <a:rPr lang="en-US" dirty="0" smtClean="0"/>
              <a:t>Step 3: Afterbirth</a:t>
            </a:r>
          </a:p>
          <a:p>
            <a:pPr lvl="1"/>
            <a:r>
              <a:rPr lang="en-US" dirty="0" smtClean="0"/>
              <a:t>Placenta is still attached to the umbilical cord</a:t>
            </a:r>
          </a:p>
          <a:p>
            <a:pPr lvl="1"/>
            <a:r>
              <a:rPr lang="en-US" dirty="0" smtClean="0"/>
              <a:t>Contractions happen until the placenta is pushed 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895600"/>
            <a:ext cx="3667125" cy="36671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Males</a:t>
            </a:r>
          </a:p>
          <a:p>
            <a:pPr lvl="1"/>
            <a:r>
              <a:rPr lang="en-US" dirty="0" smtClean="0"/>
              <a:t>Bathe Regularly</a:t>
            </a:r>
          </a:p>
          <a:p>
            <a:pPr lvl="1"/>
            <a:r>
              <a:rPr lang="en-US" dirty="0" smtClean="0"/>
              <a:t>Wear Protective Equipment</a:t>
            </a:r>
          </a:p>
          <a:p>
            <a:pPr lvl="1"/>
            <a:r>
              <a:rPr lang="en-US" dirty="0" smtClean="0"/>
              <a:t>Practice Abstinence</a:t>
            </a:r>
          </a:p>
          <a:p>
            <a:pPr lvl="1"/>
            <a:r>
              <a:rPr lang="en-US" dirty="0" smtClean="0"/>
              <a:t>Perform Regular Self- Examinations</a:t>
            </a:r>
          </a:p>
          <a:p>
            <a:pPr lvl="1"/>
            <a:r>
              <a:rPr lang="en-US" dirty="0" smtClean="0"/>
              <a:t>Get Regular Check Ups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Maintaining Reproductive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Inguinal Hernia- </a:t>
            </a:r>
            <a:r>
              <a:rPr lang="en-US" dirty="0" smtClean="0"/>
              <a:t>when part of the intestines push through a tear in the abdominal wall</a:t>
            </a:r>
          </a:p>
          <a:p>
            <a:r>
              <a:rPr lang="en-US" u="sng" dirty="0" smtClean="0"/>
              <a:t>Sterility-</a:t>
            </a:r>
            <a:r>
              <a:rPr lang="en-US" dirty="0" smtClean="0"/>
              <a:t> The inability to reproduce</a:t>
            </a:r>
          </a:p>
          <a:p>
            <a:pPr lvl="2"/>
            <a:r>
              <a:rPr lang="en-US" dirty="0" smtClean="0"/>
              <a:t>Poor quality of sperm</a:t>
            </a:r>
          </a:p>
          <a:p>
            <a:pPr lvl="2"/>
            <a:r>
              <a:rPr lang="en-US" dirty="0" smtClean="0"/>
              <a:t>Exposure to X-rays or radiation</a:t>
            </a:r>
          </a:p>
          <a:p>
            <a:pPr lvl="2"/>
            <a:r>
              <a:rPr lang="en-US" dirty="0" smtClean="0"/>
              <a:t>Toxic chemicals and lead</a:t>
            </a:r>
          </a:p>
          <a:p>
            <a:r>
              <a:rPr lang="en-US" dirty="0" smtClean="0"/>
              <a:t>Testicular cancer</a:t>
            </a:r>
          </a:p>
          <a:p>
            <a:pPr lvl="1"/>
            <a:r>
              <a:rPr lang="en-US" dirty="0" smtClean="0"/>
              <a:t>14-40 years old</a:t>
            </a:r>
          </a:p>
          <a:p>
            <a:r>
              <a:rPr lang="en-US" dirty="0" smtClean="0"/>
              <a:t>Prostate Cancer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Male Reproductive System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114800"/>
            <a:ext cx="4724400" cy="27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</a:p>
          <a:p>
            <a:pPr lvl="1"/>
            <a:r>
              <a:rPr lang="en-US" dirty="0" smtClean="0"/>
              <a:t>Bathe Regularly</a:t>
            </a:r>
          </a:p>
          <a:p>
            <a:pPr lvl="1"/>
            <a:r>
              <a:rPr lang="en-US" dirty="0" smtClean="0"/>
              <a:t>Have regular medical exams</a:t>
            </a:r>
          </a:p>
          <a:p>
            <a:pPr lvl="3"/>
            <a:r>
              <a:rPr lang="en-US" dirty="0" smtClean="0"/>
              <a:t>Pap Smear</a:t>
            </a:r>
          </a:p>
          <a:p>
            <a:pPr lvl="3"/>
            <a:r>
              <a:rPr lang="en-US" dirty="0" smtClean="0"/>
              <a:t>Mammogram</a:t>
            </a:r>
          </a:p>
          <a:p>
            <a:pPr lvl="1"/>
            <a:r>
              <a:rPr lang="en-US" dirty="0" smtClean="0"/>
              <a:t>Perform regular self-examinations</a:t>
            </a:r>
          </a:p>
          <a:p>
            <a:pPr lvl="1"/>
            <a:r>
              <a:rPr lang="en-US" dirty="0" smtClean="0"/>
              <a:t>Practice abstinence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Reproductive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47246"/>
            <a:ext cx="4395537" cy="2925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168" y="1188644"/>
            <a:ext cx="8229600" cy="4525963"/>
          </a:xfrm>
        </p:spPr>
        <p:txBody>
          <a:bodyPr/>
          <a:lstStyle/>
          <a:p>
            <a:r>
              <a:rPr lang="en-US" dirty="0" smtClean="0"/>
              <a:t>Menstrual Cramps </a:t>
            </a:r>
          </a:p>
          <a:p>
            <a:r>
              <a:rPr lang="en-US" dirty="0" smtClean="0"/>
              <a:t>Premenstrual Syndrome (PMS)</a:t>
            </a:r>
          </a:p>
          <a:p>
            <a:pPr lvl="1"/>
            <a:r>
              <a:rPr lang="en-US" dirty="0" smtClean="0"/>
              <a:t>Hormonal changes</a:t>
            </a:r>
          </a:p>
          <a:p>
            <a:pPr lvl="1"/>
            <a:r>
              <a:rPr lang="en-US" dirty="0" smtClean="0"/>
              <a:t>Anxiety, </a:t>
            </a:r>
            <a:r>
              <a:rPr lang="en-US" dirty="0" err="1" smtClean="0"/>
              <a:t>irritability,bloating</a:t>
            </a:r>
            <a:r>
              <a:rPr lang="en-US" dirty="0" smtClean="0"/>
              <a:t>, mood </a:t>
            </a:r>
            <a:r>
              <a:rPr lang="en-US" dirty="0" smtClean="0"/>
              <a:t>swings &amp; fatigue</a:t>
            </a:r>
            <a:endParaRPr lang="en-US" dirty="0" smtClean="0"/>
          </a:p>
          <a:p>
            <a:r>
              <a:rPr lang="en-US" dirty="0" smtClean="0"/>
              <a:t>Toxic Shock Syndrome (TSS)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168" y="45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 Reproductive System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68" y="3352800"/>
            <a:ext cx="6858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Sexually Transmitted Diseases</a:t>
            </a:r>
          </a:p>
          <a:p>
            <a:r>
              <a:rPr lang="en-US" dirty="0" smtClean="0"/>
              <a:t>Ovarian Cysts</a:t>
            </a:r>
          </a:p>
          <a:p>
            <a:r>
              <a:rPr lang="en-US" dirty="0" smtClean="0"/>
              <a:t>Cervical, Uterine, and Ovarian Cancers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Infertility and Other Disorders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84" y="3740297"/>
            <a:ext cx="8121316" cy="2902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Fertilization</a:t>
            </a:r>
            <a:r>
              <a:rPr lang="en-US" dirty="0" smtClean="0"/>
              <a:t>- the union of a male sperm cell and a female egg cell</a:t>
            </a:r>
          </a:p>
          <a:p>
            <a:r>
              <a:rPr lang="en-US" u="sng" dirty="0" smtClean="0"/>
              <a:t>Implantation</a:t>
            </a:r>
            <a:r>
              <a:rPr lang="en-US" dirty="0" smtClean="0"/>
              <a:t>- the process by which the zygote attaches to the uterine wall</a:t>
            </a:r>
          </a:p>
          <a:p>
            <a:r>
              <a:rPr lang="en-US" u="sng" dirty="0" smtClean="0"/>
              <a:t>Embryo-</a:t>
            </a:r>
            <a:r>
              <a:rPr lang="en-US" dirty="0" smtClean="0"/>
              <a:t> a cluster of cells that develops between the 3</a:t>
            </a:r>
            <a:r>
              <a:rPr lang="en-US" baseline="30000" dirty="0" smtClean="0"/>
              <a:t>rd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week of pregnancy</a:t>
            </a:r>
          </a:p>
          <a:p>
            <a:r>
              <a:rPr lang="en-US" u="sng" dirty="0" smtClean="0"/>
              <a:t>Fetus-</a:t>
            </a:r>
            <a:r>
              <a:rPr lang="en-US" dirty="0" smtClean="0"/>
              <a:t> Group of developing cells after 8 weeks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Amniotic sac- </a:t>
            </a:r>
            <a:r>
              <a:rPr lang="en-US" dirty="0" smtClean="0"/>
              <a:t>Thin fluid filled membrane that surrounds and protects the developing embryo</a:t>
            </a:r>
          </a:p>
          <a:p>
            <a:r>
              <a:rPr lang="en-US" u="sng" dirty="0" smtClean="0"/>
              <a:t>Umbilical cord- </a:t>
            </a:r>
            <a:r>
              <a:rPr lang="en-US" dirty="0" smtClean="0"/>
              <a:t>cord that connects the fetus with the mother’s placenta</a:t>
            </a:r>
          </a:p>
          <a:p>
            <a:r>
              <a:rPr lang="en-US" u="sng" dirty="0" smtClean="0"/>
              <a:t>Placenta-</a:t>
            </a:r>
            <a:r>
              <a:rPr lang="en-US" dirty="0" smtClean="0"/>
              <a:t> a thick, blood-rich tissue that lines the walls of the uterus during pregnancy and nourishes the embryo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10.201.8.8\Staff Files\jentry.johnson\My Documents\My Pictures\eggtrav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87526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528</TotalTime>
  <Words>452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Lucida Sans Unicode</vt:lpstr>
      <vt:lpstr>Verdana</vt:lpstr>
      <vt:lpstr>Wingdings 2</vt:lpstr>
      <vt:lpstr>Wingdings 3</vt:lpstr>
      <vt:lpstr>Concourse</vt:lpstr>
      <vt:lpstr>Reproductive And Fetal Development</vt:lpstr>
      <vt:lpstr>Maintaining Reproductive Health</vt:lpstr>
      <vt:lpstr>Male Reproductive System Problems</vt:lpstr>
      <vt:lpstr>Maintaining Reproductive Health</vt:lpstr>
      <vt:lpstr>Female Reproductive System Problems</vt:lpstr>
      <vt:lpstr>Infertility and Other Disorders</vt:lpstr>
      <vt:lpstr>Fetal Development</vt:lpstr>
      <vt:lpstr>PowerPoint Presentation</vt:lpstr>
      <vt:lpstr>PowerPoint Presentation</vt:lpstr>
      <vt:lpstr>PowerPoint Presentation</vt:lpstr>
      <vt:lpstr>What to eat while pregnant</vt:lpstr>
      <vt:lpstr>PowerPoint Presentation</vt:lpstr>
      <vt:lpstr>A Healthy Fetus</vt:lpstr>
      <vt:lpstr>PowerPoint Presentation</vt:lpstr>
      <vt:lpstr>PowerPoint Presentation</vt:lpstr>
      <vt:lpstr>PowerPoint Presentation</vt:lpstr>
      <vt:lpstr>Avoid Hazards in the Environment</vt:lpstr>
      <vt:lpstr>Childbirth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And Fetal Development</dc:title>
  <dc:creator>jentry.johnson</dc:creator>
  <cp:lastModifiedBy>Jentry Johnson</cp:lastModifiedBy>
  <cp:revision>9</cp:revision>
  <dcterms:created xsi:type="dcterms:W3CDTF">2010-11-30T16:49:22Z</dcterms:created>
  <dcterms:modified xsi:type="dcterms:W3CDTF">2018-05-03T18:56:53Z</dcterms:modified>
</cp:coreProperties>
</file>