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0E311A-AA03-4802-999B-0D247F462B7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3230BD-BD46-4B7E-8F09-E229868F6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/>
          <a:lstStyle/>
          <a:p>
            <a:r>
              <a:rPr lang="en-US" dirty="0" smtClean="0"/>
              <a:t>Conduct Disorder- Patters of behavior in which the rights of others or basic social rules are violated.</a:t>
            </a:r>
          </a:p>
          <a:p>
            <a:pPr lvl="1"/>
            <a:r>
              <a:rPr lang="en-US" dirty="0" smtClean="0"/>
              <a:t>Stealing, Cruelty, Lying, Aggression, Violence, Truancy, Arson, and vandalism</a:t>
            </a:r>
          </a:p>
          <a:p>
            <a:pPr lvl="2"/>
            <a:r>
              <a:rPr lang="en-US" dirty="0" smtClean="0"/>
              <a:t>Treatment includes learning to adapt to the demands of everyday life</a:t>
            </a:r>
          </a:p>
          <a:p>
            <a:endParaRPr lang="en-US" dirty="0" smtClean="0"/>
          </a:p>
          <a:p>
            <a:r>
              <a:rPr lang="en-US" dirty="0" smtClean="0"/>
              <a:t>Schizophrenia- a mental disorder in which a person loses contact with reality.</a:t>
            </a:r>
          </a:p>
          <a:p>
            <a:pPr lvl="1"/>
            <a:r>
              <a:rPr lang="en-US" dirty="0" smtClean="0"/>
              <a:t>Delusions, Hallucinations, and thought disorders</a:t>
            </a:r>
          </a:p>
          <a:p>
            <a:pPr lvl="1"/>
            <a:r>
              <a:rPr lang="en-US" dirty="0" smtClean="0"/>
              <a:t>Behave unpredictably</a:t>
            </a:r>
          </a:p>
          <a:p>
            <a:pPr lvl="1"/>
            <a:r>
              <a:rPr lang="en-US" dirty="0" smtClean="0"/>
              <a:t>Professional help and medication are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Disorders- Unable to regulate their emotions</a:t>
            </a:r>
          </a:p>
          <a:p>
            <a:pPr lvl="1"/>
            <a:r>
              <a:rPr lang="en-US" dirty="0" smtClean="0"/>
              <a:t>May feel distressed in a social situation, or may behave in ways that are distressing to others.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Myths or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Having a mental disorder means that you are “crazy”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Myth</a:t>
            </a:r>
          </a:p>
          <a:p>
            <a:r>
              <a:rPr lang="en-US" dirty="0" smtClean="0"/>
              <a:t>Mental disorders can affect anyone and having one does not make you “crazy”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Fact</a:t>
            </a:r>
          </a:p>
          <a:p>
            <a:r>
              <a:rPr lang="en-US" dirty="0" smtClean="0"/>
              <a:t>Having a mental disorder means that you are dangerous to others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Myth</a:t>
            </a:r>
          </a:p>
          <a:p>
            <a:r>
              <a:rPr lang="en-US" dirty="0" smtClean="0"/>
              <a:t>People with mental disorders are less dangerous than the average person without a mental illness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Fact</a:t>
            </a:r>
          </a:p>
          <a:p>
            <a:r>
              <a:rPr lang="en-US" dirty="0" smtClean="0"/>
              <a:t>With treatment, many people with mental disorders can have a full recovery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Fact</a:t>
            </a:r>
          </a:p>
          <a:p>
            <a:r>
              <a:rPr lang="en-US" dirty="0" smtClean="0"/>
              <a:t>Mental disorders cannot be cured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Myth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Mental Disorder- </a:t>
            </a:r>
            <a:r>
              <a:rPr lang="en-US" dirty="0" smtClean="0"/>
              <a:t>An illness of the mind that can affect the thoughts, feelings and behaviors of a person, preventing him or her from leading a happy healthful, and productive life.</a:t>
            </a:r>
          </a:p>
          <a:p>
            <a:pPr lvl="1"/>
            <a:r>
              <a:rPr lang="en-US" dirty="0" smtClean="0"/>
              <a:t>57.7 million people per year in the USA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Stigma- Is a mark of shame or disapproval that results in an individual being shunned or rejected by others</a:t>
            </a:r>
          </a:p>
          <a:p>
            <a:pPr lvl="1"/>
            <a:r>
              <a:rPr lang="en-US" dirty="0" smtClean="0"/>
              <a:t>People won’t seek help because of embarrassment or shame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disorders are medical conditions, and require diagnosis and treatment just like any physical illness or injury.</a:t>
            </a:r>
          </a:p>
          <a:p>
            <a:endParaRPr lang="en-US" dirty="0" smtClean="0"/>
          </a:p>
          <a:p>
            <a:r>
              <a:rPr lang="en-US" dirty="0" smtClean="0"/>
              <a:t>Many times, mental and emotional problems cannot be solved without professional help.</a:t>
            </a:r>
          </a:p>
          <a:p>
            <a:endParaRPr lang="en-US" dirty="0" smtClean="0"/>
          </a:p>
          <a:p>
            <a:r>
              <a:rPr lang="en-US" dirty="0" smtClean="0"/>
              <a:t>Mental disorders can begin as early as childhood.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 Disorder- A condition in which real or imagined fears are difficult to control.</a:t>
            </a:r>
          </a:p>
          <a:p>
            <a:pPr lvl="1"/>
            <a:r>
              <a:rPr lang="en-US" dirty="0" smtClean="0"/>
              <a:t>Most common in children and teens</a:t>
            </a:r>
          </a:p>
          <a:p>
            <a:pPr lvl="1"/>
            <a:r>
              <a:rPr lang="en-US" dirty="0" smtClean="0"/>
              <a:t>Try to avoid situations that make them feel anxious or fearful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/>
                <a:gridCol w="4572000"/>
              </a:tblGrid>
              <a:tr h="5647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ANXIETY DISORDERS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6433">
                <a:tc>
                  <a:txBody>
                    <a:bodyPr/>
                    <a:lstStyle/>
                    <a:p>
                      <a:r>
                        <a:rPr lang="en-US" dirty="0" smtClean="0"/>
                        <a:t>Phobia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strong,</a:t>
                      </a:r>
                      <a:r>
                        <a:rPr lang="en-US" baseline="0" dirty="0" smtClean="0"/>
                        <a:t> irrational fear of something specific, such as heights or social situations</a:t>
                      </a:r>
                      <a:endParaRPr lang="en-US" dirty="0"/>
                    </a:p>
                  </a:txBody>
                  <a:tcPr/>
                </a:tc>
              </a:tr>
              <a:tr h="1504500">
                <a:tc>
                  <a:txBody>
                    <a:bodyPr/>
                    <a:lstStyle/>
                    <a:p>
                      <a:r>
                        <a:rPr lang="en-US" dirty="0" smtClean="0"/>
                        <a:t>Obsessive-Compulsive</a:t>
                      </a:r>
                      <a:r>
                        <a:rPr lang="en-US" baseline="0" dirty="0" smtClean="0"/>
                        <a:t> Disorder (OCD)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</a:t>
                      </a:r>
                      <a:r>
                        <a:rPr lang="en-US" baseline="0" dirty="0" smtClean="0"/>
                        <a:t> thoughts, fears, or urges (obsessions) leading to uncontrollable repetitive behaviors (compulsions). Ex, fear of germs lead to constant hand washing</a:t>
                      </a:r>
                      <a:endParaRPr lang="en-US" dirty="0"/>
                    </a:p>
                  </a:txBody>
                  <a:tcPr/>
                </a:tc>
              </a:tr>
              <a:tr h="1165363">
                <a:tc>
                  <a:txBody>
                    <a:bodyPr/>
                    <a:lstStyle/>
                    <a:p>
                      <a:r>
                        <a:rPr lang="en-US" dirty="0" smtClean="0"/>
                        <a:t>Panic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Attacks</a:t>
                      </a:r>
                      <a:r>
                        <a:rPr lang="en-US" baseline="0" dirty="0" smtClean="0"/>
                        <a:t> of sudden, </a:t>
                      </a:r>
                      <a:r>
                        <a:rPr lang="en-US" baseline="0" dirty="0" smtClean="0"/>
                        <a:t>unexplained feelings of terror. “Panic Attacks” are accompanied by trembling increase HR, SOB, or dizziness</a:t>
                      </a:r>
                      <a:endParaRPr lang="en-US" dirty="0"/>
                    </a:p>
                  </a:txBody>
                  <a:tcPr/>
                </a:tc>
              </a:tr>
              <a:tr h="1504500">
                <a:tc>
                  <a:txBody>
                    <a:bodyPr/>
                    <a:lstStyle/>
                    <a:p>
                      <a:r>
                        <a:rPr lang="en-US" dirty="0" smtClean="0"/>
                        <a:t>Post- Traumatic Stress Disorder (PTSD)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 that may develop after exposure to a terrifying event. Symptoms include flashbacks, nightmares, emotional numbness, guilt, sleeplessness, and problems</a:t>
                      </a:r>
                      <a:r>
                        <a:rPr lang="en-US" baseline="0" dirty="0" smtClean="0"/>
                        <a:t> concentrating</a:t>
                      </a:r>
                      <a:endParaRPr lang="en-US" dirty="0"/>
                    </a:p>
                  </a:txBody>
                  <a:tcPr/>
                </a:tc>
              </a:tr>
              <a:tr h="1222406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Generalized</a:t>
                      </a:r>
                      <a:r>
                        <a:rPr lang="en-US" baseline="0" dirty="0" smtClean="0"/>
                        <a:t> Anxiety Disorder (GAD)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Exaggerated worry and tension for no reason. People with GAD startle easily and have difficulty concentrating,</a:t>
                      </a:r>
                      <a:r>
                        <a:rPr lang="en-US" baseline="0" dirty="0" smtClean="0"/>
                        <a:t> relaxing and sleeping.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Control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resist the urge to hurt themselves or others</a:t>
            </a:r>
          </a:p>
          <a:p>
            <a:endParaRPr lang="en-US" dirty="0" smtClean="0"/>
          </a:p>
          <a:p>
            <a:r>
              <a:rPr lang="en-US" dirty="0" smtClean="0"/>
              <a:t>May cause financial harm by over spending and gambling</a:t>
            </a:r>
          </a:p>
          <a:p>
            <a:endParaRPr lang="en-US" dirty="0" smtClean="0"/>
          </a:p>
          <a:p>
            <a:r>
              <a:rPr lang="en-US" dirty="0" smtClean="0"/>
              <a:t>Behaves in ways that will cause them to lose friends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8392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698819">
                <a:tc>
                  <a:txBody>
                    <a:bodyPr/>
                    <a:lstStyle/>
                    <a:p>
                      <a:r>
                        <a:rPr lang="en-US" dirty="0" smtClean="0"/>
                        <a:t>Impulse Control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8819">
                <a:tc>
                  <a:txBody>
                    <a:bodyPr/>
                    <a:lstStyle/>
                    <a:p>
                      <a:r>
                        <a:rPr lang="en-US" dirty="0" smtClean="0"/>
                        <a:t>Kleptomania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Unplanned theft of objects</a:t>
                      </a:r>
                      <a:endParaRPr lang="en-US" dirty="0"/>
                    </a:p>
                  </a:txBody>
                  <a:tcPr/>
                </a:tc>
              </a:tr>
              <a:tr h="1206181">
                <a:tc>
                  <a:txBody>
                    <a:bodyPr/>
                    <a:lstStyle/>
                    <a:p>
                      <a:r>
                        <a:rPr lang="en-US" dirty="0" smtClean="0"/>
                        <a:t>Cutting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Repetitive cutting on parts of the body that can be hidden</a:t>
                      </a:r>
                      <a:endParaRPr lang="en-US" dirty="0"/>
                    </a:p>
                  </a:txBody>
                  <a:tcPr/>
                </a:tc>
              </a:tr>
              <a:tr h="698819">
                <a:tc>
                  <a:txBody>
                    <a:bodyPr/>
                    <a:lstStyle/>
                    <a:p>
                      <a:r>
                        <a:rPr lang="en-US" dirty="0" smtClean="0"/>
                        <a:t>Pyromania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fires to feel pleasure or release</a:t>
                      </a:r>
                      <a:endParaRPr lang="en-US" dirty="0"/>
                    </a:p>
                  </a:txBody>
                  <a:tcPr/>
                </a:tc>
              </a:tr>
              <a:tr h="1206181"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 Gambling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Continuing to gamble despite heavy losses</a:t>
                      </a:r>
                      <a:endParaRPr lang="en-US" dirty="0"/>
                    </a:p>
                  </a:txBody>
                  <a:tcPr/>
                </a:tc>
              </a:tr>
              <a:tr h="1206181">
                <a:tc>
                  <a:txBody>
                    <a:bodyPr/>
                    <a:lstStyle/>
                    <a:p>
                      <a:r>
                        <a:rPr lang="en-US" dirty="0" smtClean="0"/>
                        <a:t>Compulsive Shopping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Spending money on items that you can’t afford and don’t need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Anorexia, Bulimia Nervosa and Binge Eating</a:t>
            </a:r>
          </a:p>
          <a:p>
            <a:r>
              <a:rPr lang="en-US" dirty="0" smtClean="0"/>
              <a:t>Commonly occurs in the teen years</a:t>
            </a:r>
          </a:p>
          <a:p>
            <a:r>
              <a:rPr lang="en-US" dirty="0" smtClean="0"/>
              <a:t>Puberty causes bodies to change, media makes teens put unrealistic ideas into their heads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 Disorder- An illness that involves mood extremes that interfere with everyday living</a:t>
            </a:r>
            <a:endParaRPr lang="en-US" dirty="0" smtClean="0"/>
          </a:p>
          <a:p>
            <a:pPr lvl="1"/>
            <a:r>
              <a:rPr lang="en-US" dirty="0" smtClean="0"/>
              <a:t>More extreme than normal highs and lows</a:t>
            </a:r>
          </a:p>
          <a:p>
            <a:pPr lvl="1"/>
            <a:r>
              <a:rPr lang="en-US" dirty="0" smtClean="0"/>
              <a:t>Depression and Bi polar disorder</a:t>
            </a:r>
          </a:p>
          <a:p>
            <a:endParaRPr lang="en-US" dirty="0" smtClean="0"/>
          </a:p>
          <a:p>
            <a:r>
              <a:rPr lang="en-US" dirty="0" smtClean="0"/>
              <a:t>Bipolar Disorder or Manic Depressive- Marked by extreme mood changes, energy levels and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623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Mental Disorders</vt:lpstr>
      <vt:lpstr>Understanding Mental Disorders</vt:lpstr>
      <vt:lpstr>Slide 3</vt:lpstr>
      <vt:lpstr>Types of Mental Disorders</vt:lpstr>
      <vt:lpstr>Slide 5</vt:lpstr>
      <vt:lpstr>Impulse Control Disorders</vt:lpstr>
      <vt:lpstr>Slide 7</vt:lpstr>
      <vt:lpstr>Eating Disorders</vt:lpstr>
      <vt:lpstr>Mood Disorders </vt:lpstr>
      <vt:lpstr>Slide 10</vt:lpstr>
      <vt:lpstr>Slide 11</vt:lpstr>
      <vt:lpstr>Myths or Facts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Disorders</dc:title>
  <dc:creator>jentry.johnson</dc:creator>
  <cp:lastModifiedBy>jentry.johnson</cp:lastModifiedBy>
  <cp:revision>3</cp:revision>
  <dcterms:created xsi:type="dcterms:W3CDTF">2010-10-20T16:13:46Z</dcterms:created>
  <dcterms:modified xsi:type="dcterms:W3CDTF">2010-10-20T21:50:05Z</dcterms:modified>
</cp:coreProperties>
</file>