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4"/>
  </p:notesMasterIdLst>
  <p:sldIdLst>
    <p:sldId id="256" r:id="rId2"/>
    <p:sldId id="277" r:id="rId3"/>
    <p:sldId id="27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C24E2-0DED-4CF8-8D7E-1F557307415C}" type="datetimeFigureOut">
              <a:rPr lang="en-US" smtClean="0"/>
              <a:t>12/7/2017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C677D0-D72A-4A6B-BAAE-5CA3D62791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1765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DVD video clip brain science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49A770-3E81-4C65-BC1D-0FED42949BE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9117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Videos: http://www.methproject.org/answers/will-using-meth-change-how-i-look.html#Looks-Horrible</a:t>
            </a:r>
          </a:p>
          <a:p>
            <a:r>
              <a:rPr lang="en-US" dirty="0" smtClean="0"/>
              <a:t>http://www.methproject.org/answers/will-using-meth-change-how-i-look.html#Mug-Shot-Match-Up</a:t>
            </a:r>
          </a:p>
          <a:p>
            <a:r>
              <a:rPr lang="en-US" dirty="0" smtClean="0"/>
              <a:t>http://www.drugfreeworld.org/real-life-stories/painkillers.html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CC85C7-087A-4562-B8F6-720A722E1DF1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1356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2309D57-91D6-4721-A084-D891A30BF1A4}" type="datetimeFigureOut">
              <a:rPr lang="en-US" smtClean="0"/>
              <a:t>12/5/2017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13133CD6-AF82-44E8-8190-0CBE5DE47AD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ethproject.org/answers/will-using-meth-change-how-i-look.html#Looks-Horrible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Illegal Drugs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for the individual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Stop pursuing their interest and goals</a:t>
            </a:r>
          </a:p>
          <a:p>
            <a:r>
              <a:rPr lang="en-US" dirty="0" smtClean="0"/>
              <a:t>Lowers inhibitions</a:t>
            </a:r>
          </a:p>
          <a:p>
            <a:r>
              <a:rPr lang="en-US" dirty="0" smtClean="0"/>
              <a:t>Engage in sexual activity</a:t>
            </a:r>
          </a:p>
          <a:p>
            <a:r>
              <a:rPr lang="en-US" dirty="0" smtClean="0"/>
              <a:t>Increase chance of acquiring STD</a:t>
            </a:r>
          </a:p>
          <a:p>
            <a:r>
              <a:rPr lang="en-US" dirty="0" smtClean="0"/>
              <a:t>Leading cause of depression and suicide</a:t>
            </a:r>
          </a:p>
          <a:p>
            <a:r>
              <a:rPr lang="en-US" dirty="0" smtClean="0"/>
              <a:t>Likely to be arrested</a:t>
            </a:r>
          </a:p>
          <a:p>
            <a:r>
              <a:rPr lang="en-US" dirty="0" smtClean="0"/>
              <a:t>Increased violence, crime and accidental death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Consequences for friends and family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Stop spending time with friends and family</a:t>
            </a:r>
          </a:p>
          <a:p>
            <a:r>
              <a:rPr lang="en-US" dirty="0" smtClean="0"/>
              <a:t>Family members feel a burden about drug abuse</a:t>
            </a:r>
          </a:p>
          <a:p>
            <a:pPr>
              <a:buNone/>
            </a:pPr>
            <a:endParaRPr lang="en-US" dirty="0" smtClean="0"/>
          </a:p>
          <a:p>
            <a:pPr algn="ctr">
              <a:buNone/>
            </a:pPr>
            <a:r>
              <a:rPr lang="en-US" sz="4000" dirty="0" smtClean="0"/>
              <a:t>Consequences for others</a:t>
            </a:r>
          </a:p>
          <a:p>
            <a:r>
              <a:rPr lang="en-US" dirty="0" smtClean="0"/>
              <a:t>Drugs being passed on to the fetus</a:t>
            </a:r>
          </a:p>
          <a:p>
            <a:r>
              <a:rPr lang="en-US" dirty="0" smtClean="0"/>
              <a:t>Birth defects or drug addiction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Consequences for Society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Rise in drug-related crime and violence</a:t>
            </a:r>
          </a:p>
          <a:p>
            <a:r>
              <a:rPr lang="en-US" dirty="0" smtClean="0"/>
              <a:t>DUI (Driving under the Influence) can result in collisions that cause injury and death</a:t>
            </a:r>
          </a:p>
          <a:p>
            <a:r>
              <a:rPr lang="en-US" dirty="0" smtClean="0"/>
              <a:t>Drug abuse costs the US $180 Billion per year</a:t>
            </a:r>
          </a:p>
          <a:p>
            <a:pPr lvl="1"/>
            <a:r>
              <a:rPr lang="en-US" dirty="0" smtClean="0"/>
              <a:t>Less work hours</a:t>
            </a:r>
          </a:p>
          <a:p>
            <a:pPr lvl="1"/>
            <a:r>
              <a:rPr lang="en-US" dirty="0" smtClean="0"/>
              <a:t>Health care costs</a:t>
            </a:r>
          </a:p>
          <a:p>
            <a:pPr lvl="1"/>
            <a:r>
              <a:rPr lang="en-US" dirty="0" smtClean="0"/>
              <a:t>Law enforcement costs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u="sng" dirty="0" smtClean="0"/>
              <a:t>Marijuana-</a:t>
            </a:r>
            <a:r>
              <a:rPr lang="en-US" dirty="0" smtClean="0"/>
              <a:t> a plant whose leaves, buds, and flowers are usually smoked for their intoxicating effects</a:t>
            </a:r>
          </a:p>
          <a:p>
            <a:pPr lvl="1"/>
            <a:r>
              <a:rPr lang="en-US" dirty="0" smtClean="0"/>
              <a:t>Gateway drug</a:t>
            </a:r>
          </a:p>
          <a:p>
            <a:pPr lvl="1"/>
            <a:r>
              <a:rPr lang="en-US" dirty="0" smtClean="0"/>
              <a:t>421 different </a:t>
            </a:r>
            <a:r>
              <a:rPr lang="en-US" dirty="0" smtClean="0"/>
              <a:t>chemicals</a:t>
            </a:r>
          </a:p>
          <a:p>
            <a:pPr lvl="1"/>
            <a:r>
              <a:rPr lang="en-US" dirty="0" smtClean="0"/>
              <a:t>Most commonly used illegal drug</a:t>
            </a: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Inhalants- </a:t>
            </a:r>
            <a:r>
              <a:rPr lang="en-US" dirty="0" smtClean="0"/>
              <a:t>substances whose fumes are sniffed or inhaled to give effect</a:t>
            </a:r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Anabolic-Androgenic Steroids- </a:t>
            </a:r>
            <a:r>
              <a:rPr lang="en-US" dirty="0" smtClean="0"/>
              <a:t>synthetic substances similar to male sex hormones</a:t>
            </a:r>
          </a:p>
          <a:p>
            <a:pPr lvl="1"/>
            <a:r>
              <a:rPr lang="en-US" dirty="0" smtClean="0"/>
              <a:t>Anabolic =muscle building</a:t>
            </a:r>
          </a:p>
          <a:p>
            <a:pPr lvl="1"/>
            <a:r>
              <a:rPr lang="en-US" dirty="0" smtClean="0"/>
              <a:t>Androgenic= increased male characteristics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Psychoactive Drugs- </a:t>
            </a:r>
            <a:r>
              <a:rPr lang="en-US" dirty="0" smtClean="0"/>
              <a:t>Chemicals that affect the central nervous system and alter activity in the brain</a:t>
            </a:r>
          </a:p>
          <a:p>
            <a:pPr lvl="1"/>
            <a:r>
              <a:rPr lang="en-US" dirty="0" smtClean="0"/>
              <a:t>Changes the functioning of the CNS</a:t>
            </a:r>
          </a:p>
          <a:p>
            <a:pPr lvl="1"/>
            <a:r>
              <a:rPr lang="en-US" dirty="0" smtClean="0"/>
              <a:t>Stimulants</a:t>
            </a:r>
          </a:p>
          <a:p>
            <a:pPr lvl="1"/>
            <a:r>
              <a:rPr lang="en-US" dirty="0" smtClean="0"/>
              <a:t>Depressants</a:t>
            </a:r>
          </a:p>
          <a:p>
            <a:pPr lvl="1"/>
            <a:r>
              <a:rPr lang="en-US" dirty="0" smtClean="0"/>
              <a:t>Opiates</a:t>
            </a:r>
          </a:p>
          <a:p>
            <a:pPr lvl="1"/>
            <a:r>
              <a:rPr lang="en-US" dirty="0" smtClean="0"/>
              <a:t>Hallucinogens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Club Drugs, Stimulants, and Depressants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Drugs found at concerts, dance clubs, and drug parties called raves</a:t>
            </a:r>
          </a:p>
          <a:p>
            <a:r>
              <a:rPr lang="en-US" dirty="0" smtClean="0"/>
              <a:t>Ecstasy (MDMA)</a:t>
            </a:r>
          </a:p>
          <a:p>
            <a:pPr lvl="1"/>
            <a:r>
              <a:rPr lang="en-US" u="sng" dirty="0" smtClean="0"/>
              <a:t>Hallucinogens-</a:t>
            </a:r>
            <a:r>
              <a:rPr lang="en-US" dirty="0" smtClean="0"/>
              <a:t> drugs that alter moods, thoughts and sense perceptions, including vision, hearing, smell and touch</a:t>
            </a:r>
          </a:p>
          <a:p>
            <a:pPr lvl="1"/>
            <a:r>
              <a:rPr lang="en-US" u="sng" dirty="0" smtClean="0"/>
              <a:t>Euphoria- </a:t>
            </a:r>
            <a:r>
              <a:rPr lang="en-US" dirty="0" smtClean="0"/>
              <a:t>a feeling of intense well-being or elation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Rohypnol (</a:t>
            </a:r>
            <a:r>
              <a:rPr lang="en-US" dirty="0" err="1" smtClean="0"/>
              <a:t>roofies</a:t>
            </a:r>
            <a:r>
              <a:rPr lang="en-US" dirty="0" smtClean="0"/>
              <a:t>)</a:t>
            </a:r>
          </a:p>
          <a:p>
            <a:pPr lvl="1"/>
            <a:r>
              <a:rPr lang="en-US" u="sng" dirty="0" smtClean="0"/>
              <a:t>Depressants-</a:t>
            </a:r>
            <a:r>
              <a:rPr lang="en-US" dirty="0" smtClean="0"/>
              <a:t> drugs that tend to slow the central nervous system</a:t>
            </a:r>
          </a:p>
          <a:p>
            <a:pPr lvl="1"/>
            <a:r>
              <a:rPr lang="en-US" dirty="0" smtClean="0"/>
              <a:t>Date rape drug</a:t>
            </a:r>
          </a:p>
          <a:p>
            <a:r>
              <a:rPr lang="en-US" dirty="0" smtClean="0"/>
              <a:t>GHB</a:t>
            </a:r>
          </a:p>
          <a:p>
            <a:pPr lvl="1"/>
            <a:r>
              <a:rPr lang="en-US" dirty="0" smtClean="0"/>
              <a:t>Date rape drug</a:t>
            </a:r>
          </a:p>
          <a:p>
            <a:r>
              <a:rPr lang="en-US" dirty="0" err="1" smtClean="0"/>
              <a:t>Ketamine</a:t>
            </a:r>
            <a:endParaRPr lang="en-US" dirty="0" smtClean="0"/>
          </a:p>
          <a:p>
            <a:r>
              <a:rPr lang="en-US" dirty="0" smtClean="0"/>
              <a:t>Meth</a:t>
            </a:r>
          </a:p>
          <a:p>
            <a:r>
              <a:rPr lang="en-US" dirty="0" smtClean="0"/>
              <a:t>LSD (Acid)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/>
          <a:lstStyle/>
          <a:p>
            <a:r>
              <a:rPr lang="en-US" dirty="0" smtClean="0"/>
              <a:t>Other Stimulants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r>
              <a:rPr lang="en-US" dirty="0" smtClean="0"/>
              <a:t>Cocaine</a:t>
            </a:r>
          </a:p>
          <a:p>
            <a:r>
              <a:rPr lang="en-US" dirty="0" smtClean="0"/>
              <a:t>Crack</a:t>
            </a:r>
          </a:p>
          <a:p>
            <a:r>
              <a:rPr lang="en-US" dirty="0" smtClean="0"/>
              <a:t>Amphetamines</a:t>
            </a:r>
          </a:p>
          <a:p>
            <a:pPr algn="ctr">
              <a:buNone/>
            </a:pPr>
            <a:r>
              <a:rPr lang="en-US" sz="4000" dirty="0" smtClean="0"/>
              <a:t>Other Depressants</a:t>
            </a:r>
          </a:p>
          <a:p>
            <a:r>
              <a:rPr lang="en-US" dirty="0" smtClean="0"/>
              <a:t>Barbiturates</a:t>
            </a:r>
          </a:p>
          <a:p>
            <a:r>
              <a:rPr lang="en-US" dirty="0" smtClean="0"/>
              <a:t>Tranquilizers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Hallucinogens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562600"/>
          </a:xfrm>
        </p:spPr>
        <p:txBody>
          <a:bodyPr>
            <a:normAutofit/>
          </a:bodyPr>
          <a:lstStyle/>
          <a:p>
            <a:r>
              <a:rPr lang="en-US" dirty="0" smtClean="0"/>
              <a:t>PCP</a:t>
            </a:r>
          </a:p>
          <a:p>
            <a:r>
              <a:rPr lang="en-US" dirty="0" smtClean="0"/>
              <a:t>DMX</a:t>
            </a:r>
          </a:p>
          <a:p>
            <a:r>
              <a:rPr lang="en-US" dirty="0" smtClean="0"/>
              <a:t>Mushrooms and Peyote</a:t>
            </a:r>
          </a:p>
          <a:p>
            <a:pPr algn="ctr">
              <a:buNone/>
            </a:pPr>
            <a:r>
              <a:rPr lang="en-US" sz="4000" dirty="0" smtClean="0">
                <a:latin typeface="+mj-lt"/>
              </a:rPr>
              <a:t>Opiates</a:t>
            </a:r>
          </a:p>
          <a:p>
            <a:pPr>
              <a:buNone/>
            </a:pPr>
            <a:r>
              <a:rPr lang="en-US" u="sng" dirty="0" smtClean="0"/>
              <a:t>Opiates (narcotics)- </a:t>
            </a:r>
            <a:r>
              <a:rPr lang="en-US" dirty="0" smtClean="0"/>
              <a:t>drugs such as those derived from the opium plant that are obtainable only by prescription and are used to relieve pain</a:t>
            </a:r>
          </a:p>
          <a:p>
            <a:r>
              <a:rPr lang="en-US" dirty="0" smtClean="0"/>
              <a:t>Codeine</a:t>
            </a:r>
          </a:p>
          <a:p>
            <a:r>
              <a:rPr lang="en-US" dirty="0" smtClean="0"/>
              <a:t>Morphine</a:t>
            </a:r>
          </a:p>
          <a:p>
            <a:r>
              <a:rPr lang="en-US" dirty="0" smtClean="0"/>
              <a:t>Heroin</a:t>
            </a:r>
          </a:p>
          <a:p>
            <a:r>
              <a:rPr lang="en-US" dirty="0" err="1" smtClean="0"/>
              <a:t>Oxycodone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addiction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sz="4000" dirty="0" smtClean="0">
                <a:solidFill>
                  <a:srgbClr val="444444"/>
                </a:solidFill>
              </a:rPr>
              <a:t>a </a:t>
            </a:r>
            <a:r>
              <a:rPr lang="en-US" sz="4000" dirty="0">
                <a:solidFill>
                  <a:srgbClr val="444444"/>
                </a:solidFill>
              </a:rPr>
              <a:t>chronic, often relapsing brain disease that causes </a:t>
            </a:r>
            <a:r>
              <a:rPr lang="en-US" sz="4000" dirty="0">
                <a:solidFill>
                  <a:srgbClr val="FF0000"/>
                </a:solidFill>
              </a:rPr>
              <a:t>compulsive </a:t>
            </a:r>
            <a:r>
              <a:rPr lang="en-US" sz="4000" dirty="0">
                <a:solidFill>
                  <a:srgbClr val="444444"/>
                </a:solidFill>
              </a:rPr>
              <a:t>drug seeking and use, despite harmful consequences to the addicted individual and to those around him or her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5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Living Drug Free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Healthy Alternatives</a:t>
            </a:r>
          </a:p>
          <a:p>
            <a:pPr lvl="1"/>
            <a:r>
              <a:rPr lang="en-US" dirty="0" smtClean="0"/>
              <a:t>Hobbies</a:t>
            </a:r>
          </a:p>
          <a:p>
            <a:pPr lvl="1"/>
            <a:r>
              <a:rPr lang="en-US" dirty="0" smtClean="0"/>
              <a:t>Sports</a:t>
            </a:r>
          </a:p>
          <a:p>
            <a:pPr lvl="1"/>
            <a:r>
              <a:rPr lang="en-US" dirty="0" smtClean="0"/>
              <a:t>Community Activities</a:t>
            </a:r>
          </a:p>
          <a:p>
            <a:pPr lvl="1"/>
            <a:r>
              <a:rPr lang="en-US" dirty="0" smtClean="0"/>
              <a:t>School Organizations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Drug-free school zones- </a:t>
            </a:r>
            <a:r>
              <a:rPr lang="en-US" dirty="0" smtClean="0"/>
              <a:t>areas within 1000 to 1500 feet of schools and designated by signs, within which people caught selling drugs receive especially severe penalties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Drug Watches- </a:t>
            </a:r>
            <a:r>
              <a:rPr lang="en-US" dirty="0" smtClean="0"/>
              <a:t>organized community efforts by neighborhood residents to patrol, monitor, report and otherwise try to stop drug deals and drug abuse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u="sng" dirty="0" smtClean="0"/>
              <a:t>Rehabilitation-</a:t>
            </a:r>
            <a:r>
              <a:rPr lang="en-US" dirty="0" smtClean="0"/>
              <a:t> the process of medical and psychological treatment for physiological or psychological dependence on drug or alcohol</a:t>
            </a:r>
          </a:p>
          <a:p>
            <a:pPr lvl="2"/>
            <a:r>
              <a:rPr lang="en-US" dirty="0" smtClean="0"/>
              <a:t>Outpatient drug-free treatment</a:t>
            </a:r>
          </a:p>
          <a:p>
            <a:pPr lvl="2"/>
            <a:r>
              <a:rPr lang="en-US" dirty="0" smtClean="0"/>
              <a:t>Short term treatment</a:t>
            </a:r>
          </a:p>
          <a:p>
            <a:pPr lvl="2"/>
            <a:r>
              <a:rPr lang="en-US" dirty="0" smtClean="0"/>
              <a:t>Maintenance therapy</a:t>
            </a:r>
          </a:p>
          <a:p>
            <a:pPr lvl="2"/>
            <a:r>
              <a:rPr lang="en-US" dirty="0" smtClean="0"/>
              <a:t>Therapeutic communities</a:t>
            </a:r>
            <a:r>
              <a:rPr lang="en-US" dirty="0"/>
              <a:t>	</a:t>
            </a:r>
            <a:r>
              <a:rPr lang="en-US" dirty="0" smtClean="0"/>
              <a:t>	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0642785"/>
              </p:ext>
            </p:extLst>
          </p:nvPr>
        </p:nvGraphicFramePr>
        <p:xfrm>
          <a:off x="152400" y="76200"/>
          <a:ext cx="7807698" cy="662482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842585"/>
                <a:gridCol w="2055207"/>
                <a:gridCol w="3909906"/>
              </a:tblGrid>
              <a:tr h="3622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Classification of Drugs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Examples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How it affects the body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1811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Depressants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Alcohol, valium, Xanax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Slows</a:t>
                      </a:r>
                      <a:r>
                        <a:rPr lang="en-US" sz="1400" dirty="0">
                          <a:effectLst/>
                        </a:rPr>
                        <a:t> normal brain function. 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r>
                        <a:rPr lang="en-US" sz="1400" dirty="0">
                          <a:effectLst/>
                        </a:rPr>
                        <a:t> addictive potential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Withdrawal</a:t>
                      </a:r>
                      <a:r>
                        <a:rPr lang="en-US" sz="1400" dirty="0">
                          <a:effectLst/>
                        </a:rPr>
                        <a:t> effects from long-term use can be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life-threatening </a:t>
                      </a:r>
                      <a:r>
                        <a:rPr lang="en-US" sz="1400" dirty="0">
                          <a:effectLst/>
                        </a:rPr>
                        <a:t>and produce some of the worst consequences of any other drug classifications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12980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>
                          <a:effectLst/>
                        </a:rPr>
                        <a:t>Stimulants</a:t>
                      </a:r>
                      <a:endParaRPr lang="en-US" sz="140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Cocaine, </a:t>
                      </a:r>
                      <a:r>
                        <a:rPr lang="en-US" sz="1400" u="none" strike="noStrike" dirty="0" smtClean="0">
                          <a:effectLst/>
                          <a:hlinkClick r:id="rId3"/>
                        </a:rPr>
                        <a:t>methamphetamine</a:t>
                      </a:r>
                      <a:r>
                        <a:rPr lang="en-US" sz="1400" u="none" strike="noStrike" dirty="0" smtClean="0">
                          <a:effectLst/>
                        </a:rPr>
                        <a:t>, amphetamine, MDMA (ecstasy),  nicotine, and </a:t>
                      </a:r>
                      <a:r>
                        <a:rPr lang="en-US" sz="1400" u="none" strike="noStrike" dirty="0" smtClean="0">
                          <a:solidFill>
                            <a:srgbClr val="FF0000"/>
                          </a:solidFill>
                          <a:effectLst/>
                        </a:rPr>
                        <a:t>caffeine.</a:t>
                      </a:r>
                      <a:endParaRPr lang="en-US" sz="1400" dirty="0">
                        <a:solidFill>
                          <a:srgbClr val="FF0000"/>
                        </a:solidFill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Elevates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 mood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Increases feelings of well-being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Increases energy and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alertness 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Faster</a:t>
                      </a:r>
                      <a:r>
                        <a:rPr lang="en-US" sz="1400" dirty="0">
                          <a:effectLst/>
                        </a:rPr>
                        <a:t> heart rate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Increases blood pressure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Very </a:t>
                      </a:r>
                      <a:r>
                        <a:rPr lang="en-US" sz="1400" dirty="0">
                          <a:effectLst/>
                        </a:rPr>
                        <a:t>high addictive potential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5320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>
                          <a:effectLst/>
                        </a:rPr>
                        <a:t>Opiates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(powerful </a:t>
                      </a:r>
                      <a:r>
                        <a:rPr lang="en-US" sz="1400" dirty="0" smtClean="0">
                          <a:solidFill>
                            <a:srgbClr val="FF0000"/>
                          </a:solidFill>
                          <a:effectLst/>
                        </a:rPr>
                        <a:t>painkillers</a:t>
                      </a:r>
                      <a:r>
                        <a:rPr lang="en-US" sz="1400" dirty="0" smtClean="0">
                          <a:effectLst/>
                        </a:rPr>
                        <a:t>)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dirty="0" smtClean="0">
                          <a:effectLst/>
                        </a:rPr>
                        <a:t>Heroin, </a:t>
                      </a:r>
                      <a:r>
                        <a:rPr lang="en-US" sz="1400" dirty="0" smtClean="0">
                          <a:effectLst/>
                        </a:rPr>
                        <a:t>morphine</a:t>
                      </a:r>
                      <a:r>
                        <a:rPr lang="en-US" sz="1400" dirty="0">
                          <a:effectLst/>
                        </a:rPr>
                        <a:t>, codeine, and </a:t>
                      </a:r>
                      <a:r>
                        <a:rPr lang="en-US" sz="1400" dirty="0" err="1">
                          <a:effectLst/>
                        </a:rPr>
                        <a:t>Oxycontin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Produces a quick, intense feeling of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pleasure </a:t>
                      </a:r>
                      <a:r>
                        <a:rPr lang="en-US" sz="1400" dirty="0">
                          <a:effectLst/>
                        </a:rPr>
                        <a:t>followed by a sense of well-being and calm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Very</a:t>
                      </a:r>
                      <a:r>
                        <a:rPr lang="en-US" sz="1400" dirty="0">
                          <a:effectLst/>
                        </a:rPr>
                        <a:t> high addictive potential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071316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Hallucinogens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400" u="none" strike="noStrike" dirty="0" smtClean="0">
                          <a:solidFill>
                            <a:schemeClr val="tx1"/>
                          </a:solidFill>
                          <a:effectLst/>
                        </a:rPr>
                        <a:t>LSD, PCP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,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</a:rPr>
                        <a:t>MDMA 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  <a:effectLst/>
                        </a:rPr>
                        <a:t>(Ecstasy)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  <a:effectLst/>
                        </a:rPr>
                        <a:t>, marijuana, </a:t>
                      </a:r>
                      <a:r>
                        <a:rPr lang="en-US" sz="1400" dirty="0" smtClean="0">
                          <a:effectLst/>
                        </a:rPr>
                        <a:t>mescaline</a:t>
                      </a:r>
                      <a:r>
                        <a:rPr lang="en-US" sz="1400" dirty="0">
                          <a:effectLst/>
                        </a:rPr>
                        <a:t>, and psilocybin.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Altered perception and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feeling 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Powerful mind-altering effects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Affects regions of the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brain</a:t>
                      </a:r>
                      <a:r>
                        <a:rPr lang="en-US" sz="1400" dirty="0">
                          <a:effectLst/>
                        </a:rPr>
                        <a:t> that are responsible for coordination, thought processes, hearing, and sight.  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effectLst/>
                        </a:rPr>
                        <a:t>People to hear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voices</a:t>
                      </a:r>
                      <a:r>
                        <a:rPr lang="en-US" sz="1400" dirty="0">
                          <a:effectLst/>
                        </a:rPr>
                        <a:t>, see things, and feel </a:t>
                      </a: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sensations</a:t>
                      </a:r>
                      <a:r>
                        <a:rPr lang="en-US" sz="1400" dirty="0">
                          <a:effectLst/>
                        </a:rPr>
                        <a:t> that do not exist.</a:t>
                      </a: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Moderate</a:t>
                      </a:r>
                      <a:r>
                        <a:rPr lang="en-US" sz="1400" dirty="0">
                          <a:effectLst/>
                        </a:rPr>
                        <a:t> potential for </a:t>
                      </a:r>
                      <a:r>
                        <a:rPr lang="en-US" sz="1400" dirty="0" smtClean="0">
                          <a:effectLst/>
                        </a:rPr>
                        <a:t>addiction </a:t>
                      </a:r>
                      <a:endParaRPr lang="en-US" sz="1400" dirty="0">
                        <a:effectLst/>
                      </a:endParaRPr>
                    </a:p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/>
                        <a:buChar char=""/>
                      </a:pPr>
                      <a:r>
                        <a:rPr lang="en-US" sz="1400" dirty="0">
                          <a:solidFill>
                            <a:srgbClr val="FF0000"/>
                          </a:solidFill>
                          <a:effectLst/>
                        </a:rPr>
                        <a:t>High</a:t>
                      </a:r>
                      <a:r>
                        <a:rPr lang="en-US" sz="1400" dirty="0">
                          <a:effectLst/>
                        </a:rPr>
                        <a:t> potential for tolerance</a:t>
                      </a:r>
                      <a:endParaRPr lang="en-US" sz="1400" dirty="0">
                        <a:effectLst/>
                        <a:latin typeface="Cambria"/>
                        <a:ea typeface="Cambria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11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Abuse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 smtClean="0"/>
              <a:t>Substance Abuse- </a:t>
            </a:r>
            <a:r>
              <a:rPr lang="en-US" dirty="0" smtClean="0"/>
              <a:t>any unnecessary or improper use of chemical substances for non-medical purposes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Illegal Drugs- </a:t>
            </a:r>
            <a:r>
              <a:rPr lang="en-US" dirty="0" smtClean="0"/>
              <a:t>chemical substances that people of any age may not lawfully manufacture, possess, buy or sell</a:t>
            </a:r>
          </a:p>
          <a:p>
            <a:pPr>
              <a:buNone/>
            </a:pPr>
            <a:endParaRPr lang="en-US" dirty="0" smtClean="0"/>
          </a:p>
          <a:p>
            <a:r>
              <a:rPr lang="en-US" u="sng" dirty="0" smtClean="0"/>
              <a:t>Illicit Drug Use- </a:t>
            </a:r>
            <a:r>
              <a:rPr lang="en-US" dirty="0" smtClean="0"/>
              <a:t>use or sale of any substance that is illegal or otherwise not permitted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Factors that influence teens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Peer pressure</a:t>
            </a:r>
          </a:p>
          <a:p>
            <a:r>
              <a:rPr lang="en-US" dirty="0" smtClean="0"/>
              <a:t>Family members</a:t>
            </a:r>
          </a:p>
          <a:p>
            <a:r>
              <a:rPr lang="en-US" dirty="0" smtClean="0"/>
              <a:t>Role models</a:t>
            </a:r>
          </a:p>
          <a:p>
            <a:r>
              <a:rPr lang="en-US" dirty="0" smtClean="0"/>
              <a:t>Media messages</a:t>
            </a:r>
          </a:p>
          <a:p>
            <a:r>
              <a:rPr lang="en-US" dirty="0" smtClean="0"/>
              <a:t>Perceptions of drug behavior</a:t>
            </a:r>
          </a:p>
          <a:p>
            <a:r>
              <a:rPr lang="en-US" dirty="0" smtClean="0"/>
              <a:t>Misleading information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Drugs Affect Your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Illegal drugs are not monitored for quality, purity, or strength</a:t>
            </a:r>
          </a:p>
          <a:p>
            <a:r>
              <a:rPr lang="en-US" dirty="0" smtClean="0"/>
              <a:t>Physical Health:</a:t>
            </a:r>
          </a:p>
          <a:p>
            <a:pPr lvl="1"/>
            <a:r>
              <a:rPr lang="en-US" u="sng" dirty="0" smtClean="0"/>
              <a:t>Overdose-</a:t>
            </a:r>
            <a:r>
              <a:rPr lang="en-US" dirty="0" smtClean="0"/>
              <a:t> a strong sometimes fatal reaction to taking a large amount of a drug</a:t>
            </a:r>
          </a:p>
          <a:p>
            <a:pPr lvl="1"/>
            <a:r>
              <a:rPr lang="en-US" dirty="0" smtClean="0"/>
              <a:t>Increase risk of contraction diseases (HIV)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Mental Health:</a:t>
            </a:r>
          </a:p>
          <a:p>
            <a:pPr lvl="1"/>
            <a:r>
              <a:rPr lang="en-US" dirty="0" smtClean="0"/>
              <a:t>Impair a teen’s ability to reason and think</a:t>
            </a:r>
          </a:p>
          <a:p>
            <a:pPr lvl="1"/>
            <a:r>
              <a:rPr lang="en-US" dirty="0" smtClean="0"/>
              <a:t>Behave in ways that go against your values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Social Health:</a:t>
            </a:r>
          </a:p>
          <a:p>
            <a:pPr lvl="1"/>
            <a:r>
              <a:rPr lang="en-US" dirty="0" smtClean="0"/>
              <a:t>Lose friendships and relationships with family</a:t>
            </a:r>
          </a:p>
          <a:p>
            <a:pPr lvl="1"/>
            <a:r>
              <a:rPr lang="en-US" dirty="0" smtClean="0"/>
              <a:t>Legal consequences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Effects of Drug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Teens who use illegal drugs may also experience unwanted physical reactions that may result in death.</a:t>
            </a:r>
          </a:p>
          <a:p>
            <a:r>
              <a:rPr lang="en-US" dirty="0" smtClean="0"/>
              <a:t>Tolerance</a:t>
            </a:r>
          </a:p>
          <a:p>
            <a:r>
              <a:rPr lang="en-US" dirty="0" smtClean="0"/>
              <a:t>Psychological Dependence</a:t>
            </a:r>
          </a:p>
          <a:p>
            <a:r>
              <a:rPr lang="en-US" dirty="0" smtClean="0"/>
              <a:t>Physiological Dependence</a:t>
            </a:r>
          </a:p>
          <a:p>
            <a:r>
              <a:rPr lang="en-US" u="sng" dirty="0" smtClean="0"/>
              <a:t>Addiction-</a:t>
            </a:r>
            <a:r>
              <a:rPr lang="en-US" dirty="0" smtClean="0"/>
              <a:t> a physiological or psychological dependence on a drug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Drugs Take a Heavy Toll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Some teens think that drugs can help them escape from their problems, but drug use can actually create more problems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2969</TotalTime>
  <Words>764</Words>
  <Application>Microsoft Office PowerPoint</Application>
  <PresentationFormat>On-screen Show (4:3)</PresentationFormat>
  <Paragraphs>154</Paragraphs>
  <Slides>22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Opulent</vt:lpstr>
      <vt:lpstr>Illegal Drugs</vt:lpstr>
      <vt:lpstr>Drug addiction</vt:lpstr>
      <vt:lpstr>PowerPoint Presentation</vt:lpstr>
      <vt:lpstr>Substance Abuse</vt:lpstr>
      <vt:lpstr>Factors that influence teens</vt:lpstr>
      <vt:lpstr>How Drugs Affect Your Health</vt:lpstr>
      <vt:lpstr>PowerPoint Presentation</vt:lpstr>
      <vt:lpstr>Other Effects of Drug Use</vt:lpstr>
      <vt:lpstr>Drugs Take a Heavy Toll</vt:lpstr>
      <vt:lpstr>Consequences for the individual</vt:lpstr>
      <vt:lpstr>Consequences for friends and family</vt:lpstr>
      <vt:lpstr>Consequences for Society</vt:lpstr>
      <vt:lpstr>PowerPoint Presentation</vt:lpstr>
      <vt:lpstr>PowerPoint Presentation</vt:lpstr>
      <vt:lpstr>PowerPoint Presentation</vt:lpstr>
      <vt:lpstr>Club Drugs, Stimulants, and Depressants</vt:lpstr>
      <vt:lpstr>PowerPoint Presentation</vt:lpstr>
      <vt:lpstr>Other Stimulants</vt:lpstr>
      <vt:lpstr>Hallucinogens</vt:lpstr>
      <vt:lpstr>Living Drug Free</vt:lpstr>
      <vt:lpstr>PowerPoint Presentation</vt:lpstr>
      <vt:lpstr>Getting Help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Illegal Drugs</dc:title>
  <dc:creator>jentry.johnson</dc:creator>
  <cp:lastModifiedBy>Jentry Johnson</cp:lastModifiedBy>
  <cp:revision>5</cp:revision>
  <dcterms:created xsi:type="dcterms:W3CDTF">2011-01-10T13:35:11Z</dcterms:created>
  <dcterms:modified xsi:type="dcterms:W3CDTF">2017-12-07T20:17:34Z</dcterms:modified>
</cp:coreProperties>
</file>