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326" r:id="rId32"/>
    <p:sldId id="291" r:id="rId33"/>
    <p:sldId id="292" r:id="rId34"/>
    <p:sldId id="327" r:id="rId35"/>
    <p:sldId id="328" r:id="rId36"/>
    <p:sldId id="329" r:id="rId37"/>
    <p:sldId id="330" r:id="rId38"/>
    <p:sldId id="33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>
      <p:cViewPr varScale="1">
        <p:scale>
          <a:sx n="83" d="100"/>
          <a:sy n="83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31F86-8943-44BA-A8A6-2B8CC84C21EE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36FB0-649C-4F22-8ECC-A6E1FA4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8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36FB0-649C-4F22-8ECC-A6E1FA4CDB3A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AA3F-E5F0-4A99-83A6-8519431967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8D62050-C5B8-4B12-9894-F9E4B8DA80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AA3F-E5F0-4A99-83A6-8519431967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050-C5B8-4B12-9894-F9E4B8DA8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AA3F-E5F0-4A99-83A6-8519431967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050-C5B8-4B12-9894-F9E4B8DA8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AA3F-E5F0-4A99-83A6-8519431967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050-C5B8-4B12-9894-F9E4B8DA8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AA3F-E5F0-4A99-83A6-8519431967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D62050-C5B8-4B12-9894-F9E4B8DA80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AA3F-E5F0-4A99-83A6-8519431967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050-C5B8-4B12-9894-F9E4B8DA80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AA3F-E5F0-4A99-83A6-8519431967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050-C5B8-4B12-9894-F9E4B8DA80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AA3F-E5F0-4A99-83A6-8519431967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050-C5B8-4B12-9894-F9E4B8DA8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AA3F-E5F0-4A99-83A6-8519431967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050-C5B8-4B12-9894-F9E4B8DA8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AA3F-E5F0-4A99-83A6-8519431967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62050-C5B8-4B12-9894-F9E4B8DA80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AA3F-E5F0-4A99-83A6-8519431967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D62050-C5B8-4B12-9894-F9E4B8DA80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17AA3F-E5F0-4A99-83A6-8519431967D8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8D62050-C5B8-4B12-9894-F9E4B8DA80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Personal Protective Equipment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bandaid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962400"/>
            <a:ext cx="3429000" cy="2666781"/>
          </a:xfrm>
          <a:prstGeom prst="rect">
            <a:avLst/>
          </a:prstGeom>
        </p:spPr>
      </p:pic>
      <p:pic>
        <p:nvPicPr>
          <p:cNvPr id="9" name="Picture 8" descr="gown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86200"/>
            <a:ext cx="2730499" cy="2971800"/>
          </a:xfrm>
          <a:prstGeom prst="rect">
            <a:avLst/>
          </a:prstGeom>
        </p:spPr>
      </p:pic>
      <p:pic>
        <p:nvPicPr>
          <p:cNvPr id="10" name="Picture 9" descr="glov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81000"/>
            <a:ext cx="3678447" cy="3276600"/>
          </a:xfrm>
          <a:prstGeom prst="rect">
            <a:avLst/>
          </a:prstGeom>
        </p:spPr>
      </p:pic>
      <p:pic>
        <p:nvPicPr>
          <p:cNvPr id="11" name="Picture 10" descr="mas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4572000"/>
            <a:ext cx="2200275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injury?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Contusion</a:t>
            </a:r>
            <a:endParaRPr lang="en-US" dirty="0"/>
          </a:p>
        </p:txBody>
      </p:sp>
      <p:pic>
        <p:nvPicPr>
          <p:cNvPr id="4" name="Picture 3" descr="contu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9522" y="1981200"/>
            <a:ext cx="5283003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injury?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Laceration</a:t>
            </a:r>
            <a:endParaRPr lang="en-US" dirty="0"/>
          </a:p>
        </p:txBody>
      </p:sp>
      <p:pic>
        <p:nvPicPr>
          <p:cNvPr id="4" name="Picture 3" descr="Lacera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981200"/>
            <a:ext cx="480934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injury?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Tinea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endParaRPr lang="en-US" dirty="0" smtClean="0"/>
          </a:p>
          <a:p>
            <a:pPr lvl="1"/>
            <a:r>
              <a:rPr lang="en-US" dirty="0" smtClean="0"/>
              <a:t>Ringworm</a:t>
            </a:r>
            <a:endParaRPr lang="en-US" dirty="0"/>
          </a:p>
        </p:txBody>
      </p:sp>
      <p:pic>
        <p:nvPicPr>
          <p:cNvPr id="4" name="Picture 3" descr="Ring w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676400"/>
            <a:ext cx="4333875" cy="443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injury?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Tinea</a:t>
            </a:r>
            <a:r>
              <a:rPr lang="en-US" dirty="0" smtClean="0"/>
              <a:t> </a:t>
            </a:r>
            <a:r>
              <a:rPr lang="en-US" dirty="0" err="1" smtClean="0"/>
              <a:t>Pedis</a:t>
            </a:r>
            <a:endParaRPr lang="en-US" dirty="0" smtClean="0"/>
          </a:p>
          <a:p>
            <a:pPr lvl="1"/>
            <a:r>
              <a:rPr lang="en-US" dirty="0" smtClean="0"/>
              <a:t>Athletes Foot</a:t>
            </a:r>
            <a:endParaRPr lang="en-US" dirty="0"/>
          </a:p>
        </p:txBody>
      </p:sp>
      <p:pic>
        <p:nvPicPr>
          <p:cNvPr id="4" name="Picture 3" descr="Athletes foo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667000"/>
            <a:ext cx="3886200" cy="3886200"/>
          </a:xfrm>
          <a:prstGeom prst="rect">
            <a:avLst/>
          </a:prstGeom>
        </p:spPr>
      </p:pic>
      <p:pic>
        <p:nvPicPr>
          <p:cNvPr id="5" name="Picture 4" descr="Athletes foot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447800"/>
            <a:ext cx="3581972" cy="3695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injury?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Highly contagious</a:t>
            </a:r>
          </a:p>
          <a:p>
            <a:r>
              <a:rPr lang="en-US" dirty="0" smtClean="0"/>
              <a:t>Impetigo</a:t>
            </a:r>
            <a:endParaRPr lang="en-US" dirty="0"/>
          </a:p>
        </p:txBody>
      </p:sp>
      <p:pic>
        <p:nvPicPr>
          <p:cNvPr id="4" name="Picture 3" descr="IMpenti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895600"/>
            <a:ext cx="4603017" cy="3447819"/>
          </a:xfrm>
          <a:prstGeom prst="rect">
            <a:avLst/>
          </a:prstGeom>
        </p:spPr>
      </p:pic>
      <p:pic>
        <p:nvPicPr>
          <p:cNvPr id="5" name="Picture 4" descr="impentigo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371600"/>
            <a:ext cx="4236804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bleeding or hemorrhaging where there is loss of blood from the arteries and veins that is visibly seen?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External Bleeding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03" y="2316126"/>
            <a:ext cx="3541697" cy="248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3048000" cy="297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type of bleeding is hard to control and needs immediate attention and might spurt?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Arterial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54102"/>
            <a:ext cx="52387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bleeding has a great chance of infection?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Capillary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437443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4495800" y="1676400"/>
            <a:ext cx="26670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liters of blood do we have circulating through our bodies?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6 liters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30" y="1752600"/>
            <a:ext cx="539173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4191000" y="2057400"/>
            <a:ext cx="28194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4419600" y="5181600"/>
            <a:ext cx="2590800" cy="381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85140"/>
            <a:ext cx="2971800" cy="197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percent lost of blood is considered critical?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10 %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56" y="1710070"/>
            <a:ext cx="3521014" cy="270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81" y="4191000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08094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format do we use to perform a thorough assessment of injuries? It is divided into 4 basic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Inspection</a:t>
            </a:r>
          </a:p>
          <a:p>
            <a:r>
              <a:rPr lang="en-US" dirty="0" smtClean="0"/>
              <a:t>Palpation</a:t>
            </a:r>
          </a:p>
          <a:p>
            <a:r>
              <a:rPr lang="en-US" dirty="0" smtClean="0"/>
              <a:t>Special Tests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pressure should be applied to a bleeding wound?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Direct</a:t>
            </a:r>
            <a:endParaRPr lang="en-US" dirty="0"/>
          </a:p>
        </p:txBody>
      </p:sp>
      <p:pic>
        <p:nvPicPr>
          <p:cNvPr id="4" name="Picture 3" descr="Direct pressur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493520"/>
            <a:ext cx="5448181" cy="43585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2690" y="4800600"/>
            <a:ext cx="4876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apply a sterile dressing on the bleeding area, and it gets full of blood, what should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Add new dressings on top of the old ones.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 a pressure bandage has been applied to hold the dressing in place, where should you check circulation?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Distal to the injury</a:t>
            </a:r>
            <a:endParaRPr lang="en-US" dirty="0"/>
          </a:p>
        </p:txBody>
      </p:sp>
      <p:pic>
        <p:nvPicPr>
          <p:cNvPr id="4" name="Picture 3" descr="distal puls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1" y="3124200"/>
            <a:ext cx="5257797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bleeding is not visually seen?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Internal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810000" cy="253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53543"/>
            <a:ext cx="3752850" cy="268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a few signs and symptoms of internal bleeding?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Swollen or rigid abdomen</a:t>
            </a:r>
          </a:p>
          <a:p>
            <a:r>
              <a:rPr lang="en-US" dirty="0" smtClean="0"/>
              <a:t>Bruises on chest or fractured ribs</a:t>
            </a:r>
          </a:p>
          <a:p>
            <a:r>
              <a:rPr lang="en-US" dirty="0" smtClean="0"/>
              <a:t>Blood in vomit</a:t>
            </a:r>
          </a:p>
          <a:p>
            <a:r>
              <a:rPr lang="en-US" dirty="0" smtClean="0"/>
              <a:t>Abnormal pulse and difficulty breathing</a:t>
            </a:r>
          </a:p>
          <a:p>
            <a:r>
              <a:rPr lang="en-US" dirty="0" smtClean="0"/>
              <a:t>Cool moist skin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internal bleeding is suspected what should be done immediately?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Activate EMS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4200525" cy="301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injury results from a fall or direct blow to the upper left quadrant?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Ruptured Spleen</a:t>
            </a:r>
            <a:endParaRPr lang="en-US" dirty="0"/>
          </a:p>
        </p:txBody>
      </p:sp>
      <p:pic>
        <p:nvPicPr>
          <p:cNvPr id="4" name="Picture 3" descr="Ruptured spl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905000"/>
            <a:ext cx="5412558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9800" y="2057400"/>
            <a:ext cx="10668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Kehr’s</a:t>
            </a:r>
            <a:r>
              <a:rPr lang="en-US" dirty="0" smtClean="0"/>
              <a:t> 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referred pain occurring to the left shoulder an because of a ruptured spleen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5355708" cy="29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has localized right lower quadrant pain with nausea and vomiting?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Appendicitis</a:t>
            </a:r>
            <a:endParaRPr lang="en-US" dirty="0"/>
          </a:p>
        </p:txBody>
      </p:sp>
      <p:pic>
        <p:nvPicPr>
          <p:cNvPr id="4" name="Picture 3" descr="appendiciti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524000"/>
            <a:ext cx="42291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Hernia?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Protrusion of the intestines through a portion of the abdominal wall</a:t>
            </a:r>
            <a:endParaRPr lang="en-US" dirty="0"/>
          </a:p>
        </p:txBody>
      </p:sp>
      <p:pic>
        <p:nvPicPr>
          <p:cNvPr id="4" name="Picture 3" descr="Her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809874"/>
            <a:ext cx="3962400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most important step in 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4" name="Picture 3" descr="questino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828800"/>
            <a:ext cx="4476162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is to call EMS, Elevate legs 12 inches, Do not give anything to eat or drink and monitor vitals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0010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shock</a:t>
            </a:r>
            <a:endParaRPr lang="en-US" dirty="0"/>
          </a:p>
        </p:txBody>
      </p:sp>
      <p:pic>
        <p:nvPicPr>
          <p:cNvPr id="4" name="Picture 3" descr="Shoc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286000"/>
            <a:ext cx="5294573" cy="42398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2514600"/>
            <a:ext cx="4267200" cy="129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a body part needs to be immobilized, what is the best way to complete it accurately?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772400" cy="4572000"/>
          </a:xfrm>
        </p:spPr>
        <p:txBody>
          <a:bodyPr/>
          <a:lstStyle/>
          <a:p>
            <a:r>
              <a:rPr lang="en-US" dirty="0" smtClean="0"/>
              <a:t> When in doubt……. SPLINT</a:t>
            </a:r>
          </a:p>
          <a:p>
            <a:endParaRPr lang="en-US" dirty="0"/>
          </a:p>
          <a:p>
            <a:pPr lvl="1"/>
            <a:r>
              <a:rPr lang="en-US" dirty="0" smtClean="0"/>
              <a:t>1. Splint only if you can do it without causing more pain and discomfort</a:t>
            </a:r>
          </a:p>
          <a:p>
            <a:pPr lvl="1"/>
            <a:r>
              <a:rPr lang="en-US" dirty="0" smtClean="0"/>
              <a:t>2. splint in the position you find it in</a:t>
            </a:r>
            <a:endParaRPr lang="en-US" dirty="0"/>
          </a:p>
          <a:p>
            <a:pPr lvl="1"/>
            <a:r>
              <a:rPr lang="en-US" dirty="0" smtClean="0"/>
              <a:t>3. Apply the splint so that it immobilizes the bone as well as the joints above and below</a:t>
            </a:r>
          </a:p>
          <a:p>
            <a:pPr lvl="1"/>
            <a:r>
              <a:rPr lang="en-US" dirty="0" smtClean="0"/>
              <a:t>4. check the circulation distal to the injury</a:t>
            </a:r>
          </a:p>
          <a:p>
            <a:pPr lvl="1"/>
            <a:r>
              <a:rPr lang="en-US" dirty="0" smtClean="0"/>
              <a:t>5. Do not move the athlete before they </a:t>
            </a:r>
          </a:p>
          <a:p>
            <a:pPr marL="320040" lvl="1" indent="0">
              <a:buNone/>
            </a:pPr>
            <a:r>
              <a:rPr lang="en-US" dirty="0" smtClean="0"/>
              <a:t>have been splinted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2209800" cy="165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3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2826989" cy="282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Maintaining body temperature is affected by what 3 factors?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Air Temperature</a:t>
            </a:r>
          </a:p>
          <a:p>
            <a:r>
              <a:rPr lang="en-US" dirty="0" smtClean="0"/>
              <a:t>Humidity</a:t>
            </a:r>
          </a:p>
          <a:p>
            <a:r>
              <a:rPr lang="en-US" dirty="0" smtClean="0"/>
              <a:t>Wind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2514601"/>
            <a:ext cx="3003071" cy="285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48703"/>
            <a:ext cx="3794822" cy="215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three Heat illnesses? And list them from least severe to most?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Heat Cramps</a:t>
            </a:r>
          </a:p>
          <a:p>
            <a:r>
              <a:rPr lang="en-US" dirty="0" smtClean="0"/>
              <a:t>Heat Exhaustion</a:t>
            </a:r>
          </a:p>
          <a:p>
            <a:r>
              <a:rPr lang="en-US" dirty="0" smtClean="0"/>
              <a:t>Heat Stroke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1828800"/>
            <a:ext cx="445378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signs and symptoms of Heat exhaustion vs Heat Stroke?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Heat Exhaustion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72200" y="1447800"/>
            <a:ext cx="3733800" cy="762000"/>
          </a:xfrm>
        </p:spPr>
        <p:txBody>
          <a:bodyPr/>
          <a:lstStyle/>
          <a:p>
            <a:r>
              <a:rPr lang="en-US" dirty="0" smtClean="0"/>
              <a:t>Heat Stroke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Profuse sweating</a:t>
            </a:r>
          </a:p>
          <a:p>
            <a:pPr lvl="1"/>
            <a:r>
              <a:rPr lang="en-US" dirty="0" smtClean="0"/>
              <a:t>Wet, cool and clammy skin</a:t>
            </a:r>
          </a:p>
          <a:p>
            <a:pPr lvl="1"/>
            <a:r>
              <a:rPr lang="en-US" dirty="0" smtClean="0"/>
              <a:t>Headache</a:t>
            </a:r>
          </a:p>
          <a:p>
            <a:pPr lvl="1"/>
            <a:r>
              <a:rPr lang="en-US" dirty="0" smtClean="0"/>
              <a:t>Weakness</a:t>
            </a:r>
          </a:p>
          <a:p>
            <a:pPr lvl="1"/>
            <a:r>
              <a:rPr lang="en-US" dirty="0" smtClean="0"/>
              <a:t>Dizziness </a:t>
            </a:r>
          </a:p>
          <a:p>
            <a:pPr lvl="1"/>
            <a:r>
              <a:rPr lang="en-US" dirty="0" smtClean="0"/>
              <a:t>Fatigue</a:t>
            </a:r>
          </a:p>
          <a:p>
            <a:pPr lvl="1"/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ALC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6096000" y="2286000"/>
            <a:ext cx="3733800" cy="3886200"/>
          </a:xfrm>
        </p:spPr>
        <p:txBody>
          <a:bodyPr/>
          <a:lstStyle/>
          <a:p>
            <a:r>
              <a:rPr lang="en-US" dirty="0" smtClean="0"/>
              <a:t>Hot, DRY skin</a:t>
            </a:r>
          </a:p>
          <a:p>
            <a:r>
              <a:rPr lang="en-US" dirty="0" smtClean="0"/>
              <a:t>Red and flushed</a:t>
            </a:r>
          </a:p>
          <a:p>
            <a:r>
              <a:rPr lang="en-US" dirty="0" smtClean="0"/>
              <a:t>Headache</a:t>
            </a:r>
          </a:p>
          <a:p>
            <a:r>
              <a:rPr lang="en-US" dirty="0" smtClean="0"/>
              <a:t>Dizziness</a:t>
            </a:r>
          </a:p>
          <a:p>
            <a:r>
              <a:rPr lang="en-US" dirty="0" smtClean="0"/>
              <a:t>Weakness</a:t>
            </a:r>
          </a:p>
          <a:p>
            <a:r>
              <a:rPr lang="en-US" dirty="0" smtClean="0"/>
              <a:t>Convulsions</a:t>
            </a:r>
          </a:p>
          <a:p>
            <a:r>
              <a:rPr lang="en-US" dirty="0" smtClean="0"/>
              <a:t>unconsciousness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260554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3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Treat Seizures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Protect them from any objects around them</a:t>
            </a:r>
          </a:p>
          <a:p>
            <a:r>
              <a:rPr lang="en-US" dirty="0" smtClean="0"/>
              <a:t>Do not hold them down</a:t>
            </a:r>
          </a:p>
          <a:p>
            <a:r>
              <a:rPr lang="en-US" dirty="0" smtClean="0"/>
              <a:t>Do not put anything in their mouth</a:t>
            </a:r>
          </a:p>
          <a:p>
            <a:r>
              <a:rPr lang="en-US" dirty="0" smtClean="0"/>
              <a:t>Monitor their airway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597840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0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Treat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they are conscious administer sugar, candy, fruit juice or soda</a:t>
            </a:r>
          </a:p>
          <a:p>
            <a:r>
              <a:rPr lang="en-US" dirty="0" smtClean="0"/>
              <a:t>Call 911 if it doesn’t get better after 5 minutes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96856"/>
            <a:ext cx="501786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treat Anaphylactic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an EPI Pen</a:t>
            </a:r>
          </a:p>
          <a:p>
            <a:r>
              <a:rPr lang="en-US" dirty="0" smtClean="0"/>
              <a:t>Call 911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2717387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390900" cy="357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40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treat sudden cardiac arrest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Cardiac Chain of survival</a:t>
            </a:r>
          </a:p>
          <a:p>
            <a:pPr lvl="1"/>
            <a:r>
              <a:rPr lang="en-US" dirty="0" smtClean="0"/>
              <a:t>Early recognition</a:t>
            </a:r>
          </a:p>
          <a:p>
            <a:pPr lvl="1"/>
            <a:r>
              <a:rPr lang="en-US" dirty="0" smtClean="0"/>
              <a:t>Early CPR</a:t>
            </a:r>
          </a:p>
          <a:p>
            <a:pPr lvl="1"/>
            <a:r>
              <a:rPr lang="en-US" dirty="0" smtClean="0"/>
              <a:t>Early AED</a:t>
            </a:r>
          </a:p>
          <a:p>
            <a:pPr lvl="1"/>
            <a:r>
              <a:rPr lang="en-US" dirty="0" smtClean="0"/>
              <a:t>Early Advanced medical care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6629400" cy="24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5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72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5 types of special tests?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ROM</a:t>
            </a:r>
          </a:p>
          <a:p>
            <a:r>
              <a:rPr lang="en-US" dirty="0" smtClean="0"/>
              <a:t>Stress Tests</a:t>
            </a:r>
          </a:p>
          <a:p>
            <a:r>
              <a:rPr lang="en-US" dirty="0" smtClean="0"/>
              <a:t>Neurological Exam</a:t>
            </a:r>
          </a:p>
          <a:p>
            <a:r>
              <a:rPr lang="en-US" dirty="0" smtClean="0"/>
              <a:t>Circulatory Exam</a:t>
            </a:r>
          </a:p>
          <a:p>
            <a:r>
              <a:rPr lang="en-US" dirty="0" smtClean="0"/>
              <a:t>Functional Tests</a:t>
            </a:r>
            <a:endParaRPr lang="en-US" dirty="0"/>
          </a:p>
        </p:txBody>
      </p:sp>
      <p:pic>
        <p:nvPicPr>
          <p:cNvPr id="1026" name="Picture 2" descr="Image result for range of 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258535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70517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199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26123"/>
            <a:ext cx="3086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During the inspection phase, what are 3 things you should look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Swelling</a:t>
            </a:r>
          </a:p>
          <a:p>
            <a:r>
              <a:rPr lang="en-US" dirty="0" smtClean="0"/>
              <a:t>Discoloration</a:t>
            </a:r>
          </a:p>
          <a:p>
            <a:r>
              <a:rPr lang="en-US" dirty="0" smtClean="0"/>
              <a:t>Deformity</a:t>
            </a:r>
          </a:p>
          <a:p>
            <a:r>
              <a:rPr lang="en-US" dirty="0" smtClean="0"/>
              <a:t>Bleeding</a:t>
            </a:r>
          </a:p>
          <a:p>
            <a:r>
              <a:rPr lang="en-US" dirty="0" smtClean="0"/>
              <a:t>Posture</a:t>
            </a:r>
          </a:p>
          <a:p>
            <a:r>
              <a:rPr lang="en-US" dirty="0" smtClean="0"/>
              <a:t>Limping</a:t>
            </a:r>
          </a:p>
          <a:p>
            <a:r>
              <a:rPr lang="en-US" dirty="0" smtClean="0"/>
              <a:t>Holding the body area</a:t>
            </a:r>
          </a:p>
          <a:p>
            <a:r>
              <a:rPr lang="en-US" dirty="0" smtClean="0"/>
              <a:t>Facial Expressions</a:t>
            </a:r>
            <a:endParaRPr lang="en-US" dirty="0"/>
          </a:p>
        </p:txBody>
      </p:sp>
      <p:pic>
        <p:nvPicPr>
          <p:cNvPr id="4" name="Picture 3" descr="observ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828800"/>
            <a:ext cx="4811737" cy="4009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Palpation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examine by touch</a:t>
            </a:r>
            <a:endParaRPr lang="en-US" dirty="0"/>
          </a:p>
        </p:txBody>
      </p:sp>
      <p:pic>
        <p:nvPicPr>
          <p:cNvPr id="4" name="Picture 3" descr="palpa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057400"/>
            <a:ext cx="5667717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areas should be palpated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Bones</a:t>
            </a:r>
          </a:p>
          <a:p>
            <a:r>
              <a:rPr lang="en-US" dirty="0" smtClean="0"/>
              <a:t>Muscles</a:t>
            </a:r>
          </a:p>
          <a:p>
            <a:r>
              <a:rPr lang="en-US" dirty="0" smtClean="0"/>
              <a:t>Soft Tissues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21" y="1447800"/>
            <a:ext cx="306371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733800"/>
            <a:ext cx="3271499" cy="174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73032"/>
            <a:ext cx="3352800" cy="251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injury?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Abrasion</a:t>
            </a:r>
            <a:endParaRPr lang="en-US" dirty="0"/>
          </a:p>
        </p:txBody>
      </p:sp>
      <p:pic>
        <p:nvPicPr>
          <p:cNvPr id="4" name="Picture 3" descr="abra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53848"/>
            <a:ext cx="3048000" cy="4580328"/>
          </a:xfrm>
          <a:prstGeom prst="rect">
            <a:avLst/>
          </a:prstGeom>
        </p:spPr>
      </p:pic>
      <p:pic>
        <p:nvPicPr>
          <p:cNvPr id="5" name="Picture 4" descr="abrasion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4745" y="2514600"/>
            <a:ext cx="4806479" cy="3600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injury?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Avulsion</a:t>
            </a:r>
            <a:endParaRPr lang="en-US" dirty="0"/>
          </a:p>
        </p:txBody>
      </p:sp>
      <p:pic>
        <p:nvPicPr>
          <p:cNvPr id="4" name="Picture 3" descr="avul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295400"/>
            <a:ext cx="4198454" cy="2819400"/>
          </a:xfrm>
          <a:prstGeom prst="rect">
            <a:avLst/>
          </a:prstGeom>
        </p:spPr>
      </p:pic>
      <p:pic>
        <p:nvPicPr>
          <p:cNvPr id="5" name="Picture 4" descr="Avuls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54186"/>
            <a:ext cx="4724400" cy="3037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3586</TotalTime>
  <Words>702</Words>
  <Application>Microsoft Office PowerPoint</Application>
  <PresentationFormat>On-screen Show (4:3)</PresentationFormat>
  <Paragraphs>177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Franklin Gothic Book</vt:lpstr>
      <vt:lpstr>Perpetua</vt:lpstr>
      <vt:lpstr>Wingdings 2</vt:lpstr>
      <vt:lpstr>Equity</vt:lpstr>
      <vt:lpstr>What is PPE</vt:lpstr>
      <vt:lpstr>What format do we use to perform a thorough assessment of injuries? It is divided into 4 basic steps</vt:lpstr>
      <vt:lpstr>What is the most important step in HIPS</vt:lpstr>
      <vt:lpstr>What are the 5 types of special tests?</vt:lpstr>
      <vt:lpstr>During the inspection phase, what are 3 things you should look for?</vt:lpstr>
      <vt:lpstr>What does Palpation mean?</vt:lpstr>
      <vt:lpstr>What areas should be palpated</vt:lpstr>
      <vt:lpstr>What is this injury?</vt:lpstr>
      <vt:lpstr>What is this injury?</vt:lpstr>
      <vt:lpstr>What is this injury?</vt:lpstr>
      <vt:lpstr>What is this injury?</vt:lpstr>
      <vt:lpstr>What is this injury?</vt:lpstr>
      <vt:lpstr>What is this injury?</vt:lpstr>
      <vt:lpstr>What is this injury?</vt:lpstr>
      <vt:lpstr>What is bleeding or hemorrhaging where there is loss of blood from the arteries and veins that is visibly seen?</vt:lpstr>
      <vt:lpstr>What type of bleeding is hard to control and needs immediate attention and might spurt?</vt:lpstr>
      <vt:lpstr>What type of bleeding has a great chance of infection?</vt:lpstr>
      <vt:lpstr>How many liters of blood do we have circulating through our bodies?</vt:lpstr>
      <vt:lpstr>What percent lost of blood is considered critical?</vt:lpstr>
      <vt:lpstr>What type of pressure should be applied to a bleeding wound?</vt:lpstr>
      <vt:lpstr>If you apply a sterile dressing on the bleeding area, and it gets full of blood, what should you do?</vt:lpstr>
      <vt:lpstr>After a pressure bandage has been applied to hold the dressing in place, where should you check circulation?</vt:lpstr>
      <vt:lpstr>What type of bleeding is not visually seen?</vt:lpstr>
      <vt:lpstr>What are a few signs and symptoms of internal bleeding?</vt:lpstr>
      <vt:lpstr>If internal bleeding is suspected what should be done immediately?</vt:lpstr>
      <vt:lpstr>This injury results from a fall or direct blow to the upper left quadrant?</vt:lpstr>
      <vt:lpstr>What is Kehr’s Sign?</vt:lpstr>
      <vt:lpstr>What has localized right lower quadrant pain with nausea and vomiting?</vt:lpstr>
      <vt:lpstr>What is a Hernia?</vt:lpstr>
      <vt:lpstr>Treatment is to call EMS, Elevate legs 12 inches, Do not give anything to eat or drink and monitor vitals</vt:lpstr>
      <vt:lpstr>If a body part needs to be immobilized, what is the best way to complete it accurately?</vt:lpstr>
      <vt:lpstr>Maintaining body temperature is affected by what 3 factors?</vt:lpstr>
      <vt:lpstr>What are the three Heat illnesses? And list them from least severe to most?</vt:lpstr>
      <vt:lpstr>What are signs and symptoms of Heat exhaustion vs Heat Stroke?</vt:lpstr>
      <vt:lpstr>How do we Treat Seizures</vt:lpstr>
      <vt:lpstr>How do we Treat Diabetes</vt:lpstr>
      <vt:lpstr>How do we treat Anaphylactic shock</vt:lpstr>
      <vt:lpstr>How do we treat sudden cardiac arrest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and 8 Review</dc:title>
  <dc:creator>jentry.johnson</dc:creator>
  <cp:lastModifiedBy>Jentry Johnson</cp:lastModifiedBy>
  <cp:revision>32</cp:revision>
  <dcterms:created xsi:type="dcterms:W3CDTF">2011-05-19T16:56:36Z</dcterms:created>
  <dcterms:modified xsi:type="dcterms:W3CDTF">2018-05-16T19:35:04Z</dcterms:modified>
</cp:coreProperties>
</file>