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8" r:id="rId2"/>
    <p:sldId id="275" r:id="rId3"/>
    <p:sldId id="259" r:id="rId4"/>
    <p:sldId id="276" r:id="rId5"/>
    <p:sldId id="277" r:id="rId6"/>
    <p:sldId id="260" r:id="rId7"/>
    <p:sldId id="278" r:id="rId8"/>
    <p:sldId id="279" r:id="rId9"/>
    <p:sldId id="280" r:id="rId10"/>
    <p:sldId id="261" r:id="rId11"/>
    <p:sldId id="262" r:id="rId12"/>
    <p:sldId id="263" r:id="rId13"/>
    <p:sldId id="281" r:id="rId14"/>
    <p:sldId id="282" r:id="rId15"/>
    <p:sldId id="264" r:id="rId16"/>
    <p:sldId id="265" r:id="rId17"/>
    <p:sldId id="283" r:id="rId18"/>
    <p:sldId id="284" r:id="rId19"/>
    <p:sldId id="266" r:id="rId20"/>
    <p:sldId id="267" r:id="rId21"/>
    <p:sldId id="285" r:id="rId22"/>
    <p:sldId id="28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3DFB3-F440-4B24-94A8-95B9EA373D5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AF007-1947-46AC-8650-DA0C04EE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1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8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4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3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5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7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4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4970BA5-6FFB-40CB-A7F6-7F95B7A0F9D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B43A72E-A6A4-4339-8C7E-83279503CF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671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the bones of the lower extremity</a:t>
            </a:r>
            <a:endParaRPr lang="en-US" dirty="0"/>
          </a:p>
        </p:txBody>
      </p:sp>
      <p:pic>
        <p:nvPicPr>
          <p:cNvPr id="4" name="Content Placeholder 3" descr="lower extr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811382"/>
            <a:ext cx="1833562" cy="4894217"/>
          </a:xfrm>
        </p:spPr>
      </p:pic>
      <p:cxnSp>
        <p:nvCxnSpPr>
          <p:cNvPr id="6" name="Straight Connector 5"/>
          <p:cNvCxnSpPr/>
          <p:nvPr/>
        </p:nvCxnSpPr>
        <p:spPr>
          <a:xfrm>
            <a:off x="6629400" y="350737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77000" y="51054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267200" y="4648201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733800" y="54102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44958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24600" y="5867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648200" y="6172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53200" y="64008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10320" y="3322711"/>
            <a:ext cx="78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Femur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4419600"/>
            <a:ext cx="171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Tibial</a:t>
            </a:r>
            <a:r>
              <a:rPr lang="en-US" dirty="0"/>
              <a:t> </a:t>
            </a:r>
            <a:r>
              <a:rPr lang="en-US" dirty="0" err="1"/>
              <a:t>Tuberosity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48600" y="495300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Fibula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43801" y="5715000"/>
            <a:ext cx="8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Tarsals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6324600"/>
            <a:ext cx="113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Phalanges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35054" y="4431268"/>
            <a:ext cx="81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Patella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51816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Tibia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81401" y="5943600"/>
            <a:ext cx="128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Metatarsals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ligaments resists valgus forces?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MCL</a:t>
            </a:r>
            <a:endParaRPr lang="en-US" dirty="0"/>
          </a:p>
        </p:txBody>
      </p:sp>
      <p:pic>
        <p:nvPicPr>
          <p:cNvPr id="4" name="Picture 3" descr="Valg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7978" y="1913452"/>
            <a:ext cx="3523929" cy="4688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706" y="1918339"/>
            <a:ext cx="4884179" cy="48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ligament resists posterior displacement of the tibia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PCL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58" y="2857694"/>
            <a:ext cx="5620658" cy="315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37" y="2180495"/>
            <a:ext cx="4142844" cy="41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muscle group extends the knee? And what are each of them</a:t>
            </a:r>
            <a:r>
              <a:rPr lang="en-US" dirty="0" smtClean="0"/>
              <a:t>? What movement does this muscle group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Quadriceps</a:t>
            </a:r>
          </a:p>
          <a:p>
            <a:pPr lvl="1"/>
            <a:r>
              <a:rPr lang="en-US" dirty="0" smtClean="0"/>
              <a:t>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 lvl="1"/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endParaRPr lang="en-US" dirty="0" smtClean="0"/>
          </a:p>
          <a:p>
            <a:pPr lvl="1"/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endParaRPr lang="en-US" dirty="0" smtClean="0"/>
          </a:p>
          <a:p>
            <a:pPr lvl="1"/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Intermedius</a:t>
            </a:r>
            <a:endParaRPr lang="en-US" dirty="0"/>
          </a:p>
        </p:txBody>
      </p:sp>
      <p:pic>
        <p:nvPicPr>
          <p:cNvPr id="4" name="Picture 3" descr="Quadrice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1961" y="1966832"/>
            <a:ext cx="3648075" cy="463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347" y="3492138"/>
            <a:ext cx="23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 the Knee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movement does the </a:t>
            </a:r>
            <a:r>
              <a:rPr lang="en-US" dirty="0" err="1" smtClean="0"/>
              <a:t>tibialis</a:t>
            </a:r>
            <a:r>
              <a:rPr lang="en-US" dirty="0" smtClean="0"/>
              <a:t> anterior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Dorsiflexion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26" y="2285455"/>
            <a:ext cx="4113167" cy="41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muscle is the shin splint muscle and performs inversion?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Posterior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63" y="2180496"/>
            <a:ext cx="4059883" cy="4059883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4026568" y="3176337"/>
            <a:ext cx="705853" cy="5133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largest muscle that flexes the knee</a:t>
            </a:r>
            <a:r>
              <a:rPr lang="en-US" dirty="0" smtClean="0"/>
              <a:t>? What motion does the hamstring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Biceps </a:t>
            </a:r>
            <a:r>
              <a:rPr lang="en-US" dirty="0" err="1" smtClean="0"/>
              <a:t>Femori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Knee </a:t>
            </a:r>
            <a:r>
              <a:rPr lang="en-US" dirty="0" err="1" smtClean="0"/>
              <a:t>Flextion</a:t>
            </a:r>
            <a:endParaRPr lang="en-US" dirty="0" smtClean="0"/>
          </a:p>
        </p:txBody>
      </p:sp>
      <p:pic>
        <p:nvPicPr>
          <p:cNvPr id="4" name="Picture 3" descr="Hamstring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1242" y="2180496"/>
            <a:ext cx="3848100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ankle movement does the </a:t>
            </a:r>
            <a:r>
              <a:rPr lang="en-US" dirty="0" err="1" smtClean="0"/>
              <a:t>Gastrocnemius</a:t>
            </a:r>
            <a:r>
              <a:rPr lang="en-US" dirty="0" smtClean="0"/>
              <a:t>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Plantar flexion</a:t>
            </a:r>
            <a:endParaRPr lang="en-US" dirty="0"/>
          </a:p>
        </p:txBody>
      </p:sp>
      <p:pic>
        <p:nvPicPr>
          <p:cNvPr id="4" name="Picture 3" descr="Gastr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4420" y="1905001"/>
            <a:ext cx="5571015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muscle lies deep to the gastrocnemius?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Soleus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71" y="2304799"/>
            <a:ext cx="4799574" cy="3775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992" y="2093304"/>
            <a:ext cx="5145955" cy="3854499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6047874" y="4170947"/>
            <a:ext cx="657726" cy="36896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8823158" y="4074695"/>
            <a:ext cx="834189" cy="3850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attachment call that attaches the </a:t>
            </a:r>
            <a:r>
              <a:rPr lang="en-US" dirty="0" err="1" smtClean="0"/>
              <a:t>gastroc</a:t>
            </a:r>
            <a:r>
              <a:rPr lang="en-US" dirty="0" smtClean="0"/>
              <a:t> and the soleus to the calcaneus?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Achilles Tendon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75" y="2581275"/>
            <a:ext cx="5928438" cy="3742064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6785811" y="4924926"/>
            <a:ext cx="1604210" cy="3368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muscles EVERT the foot and ankle?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Peroneal </a:t>
            </a:r>
            <a:r>
              <a:rPr lang="en-US" dirty="0" smtClean="0"/>
              <a:t>muscles</a:t>
            </a:r>
            <a:endParaRPr lang="en-US" dirty="0"/>
          </a:p>
        </p:txBody>
      </p:sp>
      <p:pic>
        <p:nvPicPr>
          <p:cNvPr id="4" name="Picture 3" descr="Peron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3654" y="1973179"/>
            <a:ext cx="5218262" cy="46482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5342021" y="4019647"/>
            <a:ext cx="1106905" cy="9213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bones of the lower extremity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723" y="2699627"/>
            <a:ext cx="5913772" cy="39353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368842" y="3513221"/>
            <a:ext cx="1427747" cy="1475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090863" y="4748463"/>
            <a:ext cx="1090863" cy="1010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96589" y="3513221"/>
            <a:ext cx="1315453" cy="2486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83705" y="4523874"/>
            <a:ext cx="1684421" cy="181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1053" y="4122821"/>
            <a:ext cx="145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Calcaneus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54905" y="3192379"/>
            <a:ext cx="106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Talus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83705" y="3384884"/>
            <a:ext cx="14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Metatarsals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8126" y="4492153"/>
            <a:ext cx="189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Phalanges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injury?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Thigh Contusion</a:t>
            </a:r>
            <a:endParaRPr lang="en-US" dirty="0"/>
          </a:p>
        </p:txBody>
      </p:sp>
      <p:pic>
        <p:nvPicPr>
          <p:cNvPr id="4" name="Picture 3" descr="Thigh cont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1" y="1371601"/>
            <a:ext cx="3895725" cy="52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three different ankle sprains? And how do they each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b="1" u="sng" dirty="0" smtClean="0"/>
              <a:t>Inversion Sprain </a:t>
            </a:r>
          </a:p>
          <a:p>
            <a:pPr lvl="1"/>
            <a:r>
              <a:rPr lang="en-US" dirty="0" smtClean="0"/>
              <a:t>Roll the ankle inward</a:t>
            </a:r>
          </a:p>
          <a:p>
            <a:r>
              <a:rPr lang="en-US" dirty="0" smtClean="0"/>
              <a:t>2. </a:t>
            </a:r>
            <a:r>
              <a:rPr lang="en-US" b="1" u="sng" dirty="0" smtClean="0"/>
              <a:t>Eversion Sprain</a:t>
            </a:r>
          </a:p>
          <a:p>
            <a:pPr lvl="1"/>
            <a:r>
              <a:rPr lang="en-US" dirty="0" smtClean="0"/>
              <a:t>Ankle rolls outward</a:t>
            </a:r>
          </a:p>
          <a:p>
            <a:r>
              <a:rPr lang="en-US" b="1" u="sng" dirty="0" smtClean="0"/>
              <a:t>Syndesmosis Sprain</a:t>
            </a:r>
          </a:p>
          <a:p>
            <a:pPr lvl="1"/>
            <a:r>
              <a:rPr lang="en-US" dirty="0" smtClean="0"/>
              <a:t>Forced inversion with rotation of the talus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00272"/>
            <a:ext cx="3609475" cy="5424074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6160168" y="2919663"/>
            <a:ext cx="561474" cy="2566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6160169" y="4491790"/>
            <a:ext cx="561474" cy="2727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160168" y="6556915"/>
            <a:ext cx="1058779" cy="3010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quadriceps or hamstring injury take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666021"/>
            <a:ext cx="11029615" cy="3678303"/>
          </a:xfrm>
        </p:spPr>
        <p:txBody>
          <a:bodyPr/>
          <a:lstStyle/>
          <a:p>
            <a:r>
              <a:rPr lang="en-US" dirty="0" smtClean="0"/>
              <a:t>A sudden stretch or sudden contraction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4344324"/>
            <a:ext cx="4626300" cy="231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492" y="1941345"/>
            <a:ext cx="2377785" cy="4507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542" y="2099635"/>
            <a:ext cx="4172828" cy="41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type of injury is caused because of weight bearing and a rotational 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Meniscus Tear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80496"/>
            <a:ext cx="5103830" cy="4087131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5165558" y="4019647"/>
            <a:ext cx="433137" cy="3277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2759242" y="5454316"/>
            <a:ext cx="2165684" cy="81331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type of injury of the knee occurs because of </a:t>
            </a:r>
            <a:r>
              <a:rPr lang="en-US" dirty="0" err="1" smtClean="0"/>
              <a:t>Varus</a:t>
            </a:r>
            <a:r>
              <a:rPr lang="en-US" dirty="0" smtClean="0"/>
              <a:t>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LCL sprain</a:t>
            </a:r>
            <a:endParaRPr lang="en-US" dirty="0"/>
          </a:p>
        </p:txBody>
      </p:sp>
      <p:pic>
        <p:nvPicPr>
          <p:cNvPr id="4" name="Picture 3" descr="Var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843" y="1916317"/>
            <a:ext cx="4405219" cy="44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Diffuse pain in distal medial tibia, that increases with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Medial </a:t>
            </a:r>
            <a:r>
              <a:rPr lang="en-US" dirty="0" err="1" smtClean="0"/>
              <a:t>tibial</a:t>
            </a:r>
            <a:r>
              <a:rPr lang="en-US" dirty="0" smtClean="0"/>
              <a:t> </a:t>
            </a:r>
            <a:r>
              <a:rPr lang="en-US" dirty="0" err="1" smtClean="0"/>
              <a:t>stresss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Shin Splints</a:t>
            </a:r>
            <a:endParaRPr lang="en-US" dirty="0"/>
          </a:p>
        </p:txBody>
      </p:sp>
      <p:pic>
        <p:nvPicPr>
          <p:cNvPr id="4" name="Picture 3" descr="shin spli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1295400"/>
            <a:ext cx="342059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Patellofemoral syndrome?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Abnormal tracking of patella in the femoral groove due to:</a:t>
            </a:r>
          </a:p>
          <a:p>
            <a:pPr lvl="1"/>
            <a:r>
              <a:rPr lang="en-US" dirty="0" smtClean="0"/>
              <a:t>Tight hamstring and calf muscles</a:t>
            </a:r>
          </a:p>
          <a:p>
            <a:pPr lvl="1"/>
            <a:r>
              <a:rPr lang="en-US" dirty="0" smtClean="0"/>
              <a:t>Increased Q angle</a:t>
            </a:r>
          </a:p>
          <a:p>
            <a:pPr lvl="1"/>
            <a:r>
              <a:rPr lang="en-US" dirty="0" smtClean="0"/>
              <a:t>Weak quadriceps</a:t>
            </a:r>
            <a:endParaRPr lang="en-US" dirty="0"/>
          </a:p>
        </p:txBody>
      </p:sp>
      <p:pic>
        <p:nvPicPr>
          <p:cNvPr id="4" name="Picture 3" descr="pattelofemo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9790" y="702156"/>
            <a:ext cx="2518610" cy="60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62564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Vague pain and tenderness of the patellar tendon and worsens with jumping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Patellar tendinitis</a:t>
            </a:r>
          </a:p>
          <a:p>
            <a:pPr lvl="1"/>
            <a:r>
              <a:rPr lang="en-US" dirty="0" smtClean="0"/>
              <a:t>Jumpers knee</a:t>
            </a:r>
            <a:endParaRPr lang="en-US" dirty="0"/>
          </a:p>
        </p:txBody>
      </p:sp>
      <p:pic>
        <p:nvPicPr>
          <p:cNvPr id="4" name="Picture 3" descr="Jumpers kne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1" y="2133601"/>
            <a:ext cx="3890829" cy="38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Plantar fasciitis?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Medial heel pain, usually in the morning</a:t>
            </a:r>
          </a:p>
          <a:p>
            <a:pPr lvl="1"/>
            <a:r>
              <a:rPr lang="en-US" dirty="0" smtClean="0"/>
              <a:t>Caused by tight calf muscles</a:t>
            </a:r>
          </a:p>
          <a:p>
            <a:pPr lvl="1"/>
            <a:r>
              <a:rPr lang="en-US" dirty="0" smtClean="0"/>
              <a:t>Poor arch support</a:t>
            </a:r>
          </a:p>
          <a:p>
            <a:pPr lvl="1"/>
            <a:r>
              <a:rPr lang="en-US" dirty="0" smtClean="0"/>
              <a:t>Leg length discrepancy</a:t>
            </a:r>
            <a:endParaRPr lang="en-US" dirty="0"/>
          </a:p>
        </p:txBody>
      </p:sp>
      <p:pic>
        <p:nvPicPr>
          <p:cNvPr id="4" name="Picture 3" descr="plantar fasci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998125"/>
            <a:ext cx="3314700" cy="34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Hyperextension sprain of the great 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Turf Toe</a:t>
            </a:r>
            <a:endParaRPr lang="en-US" dirty="0"/>
          </a:p>
        </p:txBody>
      </p:sp>
      <p:pic>
        <p:nvPicPr>
          <p:cNvPr id="4" name="Picture 3" descr="Turff t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5884" y="1914954"/>
            <a:ext cx="5698958" cy="48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Joints of the knee?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Tibialfemoral</a:t>
            </a:r>
            <a:endParaRPr lang="en-US" dirty="0" smtClean="0"/>
          </a:p>
          <a:p>
            <a:r>
              <a:rPr lang="en-US" dirty="0" err="1" smtClean="0"/>
              <a:t>Patellofemoral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008" y="2180496"/>
            <a:ext cx="4121317" cy="421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motion Does the ACL prevent?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movement or displacement of the tibia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1924146"/>
            <a:ext cx="4508737" cy="45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65" y="124640"/>
            <a:ext cx="11029616" cy="1013800"/>
          </a:xfrm>
        </p:spPr>
        <p:txBody>
          <a:bodyPr/>
          <a:lstStyle/>
          <a:p>
            <a:r>
              <a:rPr lang="en-US" dirty="0" smtClean="0"/>
              <a:t>Identify each of these structures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274" y="1138440"/>
            <a:ext cx="6701783" cy="5535076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3088105" y="1448762"/>
            <a:ext cx="1780673" cy="7539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knee is this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3216442" y="3427476"/>
            <a:ext cx="818147" cy="6737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144253" y="5277853"/>
            <a:ext cx="1780673" cy="5775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7652084" y="3465095"/>
            <a:ext cx="737937" cy="4491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7571874" y="2743200"/>
            <a:ext cx="786063" cy="4170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7443537" y="1825752"/>
            <a:ext cx="914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word Prophylactic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prevent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355" y="2550291"/>
            <a:ext cx="4664810" cy="3449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578" y="2180496"/>
            <a:ext cx="3787745" cy="41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you put pre-wrap on the skin before taping?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protect the skin.</a:t>
            </a:r>
          </a:p>
          <a:p>
            <a:pPr lvl="1"/>
            <a:r>
              <a:rPr lang="en-US" dirty="0" smtClean="0"/>
              <a:t>But it decreases the effectiveness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986" y="2180496"/>
            <a:ext cx="5801477" cy="38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these called? And what do they do?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100" y="2405564"/>
            <a:ext cx="3516187" cy="3516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542" y="2405564"/>
            <a:ext cx="3080836" cy="3080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895" y="2791326"/>
            <a:ext cx="301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Sharks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Cut of a Tape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adhesive spray?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tape adherent to ensure bonding of the tape to the skin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27" y="2052637"/>
            <a:ext cx="4135605" cy="41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anchor in a tape job?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 firm base for other tape ends to attach 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86" y="1943601"/>
            <a:ext cx="5757836" cy="431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stirrup and what direction does it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vertical U piece of tape to support the sides of the ankle. </a:t>
            </a:r>
          </a:p>
          <a:p>
            <a:r>
              <a:rPr lang="en-US" dirty="0" smtClean="0"/>
              <a:t>It goes Medical to Lateral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154" y="2180496"/>
            <a:ext cx="5227400" cy="3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1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Spica? And what joints would you do this wrap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08" y="2077641"/>
            <a:ext cx="11029615" cy="3678303"/>
          </a:xfrm>
        </p:spPr>
        <p:txBody>
          <a:bodyPr/>
          <a:lstStyle/>
          <a:p>
            <a:r>
              <a:rPr lang="en-US" dirty="0" smtClean="0"/>
              <a:t>A figure 8 wrap around a joint</a:t>
            </a:r>
          </a:p>
          <a:p>
            <a:r>
              <a:rPr lang="en-US" dirty="0" smtClean="0"/>
              <a:t>Thumb, Big Toe, Hip and Shoulder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396" y="2212341"/>
            <a:ext cx="3841271" cy="215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523" y="2212340"/>
            <a:ext cx="4270970" cy="2391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493" y="4494538"/>
            <a:ext cx="3455728" cy="25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7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Heel Lock taping technique prevent?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Inversion and Eversion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4" y="1989721"/>
            <a:ext cx="5106049" cy="2967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89" y="3978442"/>
            <a:ext cx="3743861" cy="28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4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 of the ankle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239" y="1861176"/>
            <a:ext cx="6751972" cy="5057461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6320589" y="2470484"/>
            <a:ext cx="1106906" cy="14919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2999874" y="3144253"/>
            <a:ext cx="994610" cy="7379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3144253" y="5438274"/>
            <a:ext cx="1379620" cy="3208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98695" y="3513221"/>
            <a:ext cx="3096126" cy="1122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620253" y="4363453"/>
            <a:ext cx="3304673" cy="5454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93895" y="4278753"/>
            <a:ext cx="2133600" cy="6943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27495" y="5005137"/>
            <a:ext cx="1796716" cy="4331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93895" y="6240379"/>
            <a:ext cx="1989221" cy="1395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13558" y="6043093"/>
            <a:ext cx="2101516" cy="1812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82526" y="3368001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Tibiotalar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27495" y="4278753"/>
            <a:ext cx="145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Midfoot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7095" y="4615637"/>
            <a:ext cx="160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 </a:t>
            </a:r>
            <a:r>
              <a:rPr lang="en-US" dirty="0" err="1" smtClean="0"/>
              <a:t>Talar</a:t>
            </a:r>
            <a:r>
              <a:rPr lang="en-US" dirty="0" smtClean="0"/>
              <a:t> or </a:t>
            </a:r>
            <a:r>
              <a:rPr lang="en-US" dirty="0" err="1" smtClean="0"/>
              <a:t>Calcaneotalar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224211" y="4908884"/>
            <a:ext cx="12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 Joint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31368" y="6240379"/>
            <a:ext cx="179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266947" y="6127793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251" y="2855495"/>
            <a:ext cx="4629750" cy="3467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motion does a Checkrein prevent?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Hyperextension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55" y="1995738"/>
            <a:ext cx="4762678" cy="38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difference between prophylactic bracing and functional bracing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97" y="1209056"/>
            <a:ext cx="3172661" cy="3678303"/>
          </a:xfrm>
        </p:spPr>
        <p:txBody>
          <a:bodyPr/>
          <a:lstStyle/>
          <a:p>
            <a:r>
              <a:rPr lang="en-US" dirty="0" smtClean="0"/>
              <a:t>Prophylactic is to prevent and injury or avoid and injury</a:t>
            </a:r>
          </a:p>
          <a:p>
            <a:r>
              <a:rPr lang="en-US" dirty="0" smtClean="0"/>
              <a:t>Functional braces are to prevent re-injury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7" y="4251158"/>
            <a:ext cx="4758272" cy="2606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758" y="2108033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737" y="2019507"/>
            <a:ext cx="2219325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657" y="4160133"/>
            <a:ext cx="2626227" cy="2626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629" y="2380454"/>
            <a:ext cx="24003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7683" y="44830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structure attaches the quadriceps to the </a:t>
            </a:r>
            <a:r>
              <a:rPr lang="en-US" dirty="0" err="1" smtClean="0"/>
              <a:t>tibial</a:t>
            </a:r>
            <a:r>
              <a:rPr lang="en-US" dirty="0" smtClean="0"/>
              <a:t> tuberosity?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Patellar tendon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24" y="1969168"/>
            <a:ext cx="3761623" cy="48882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8406063" y="4411579"/>
            <a:ext cx="737937" cy="5293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125451" y="4074694"/>
            <a:ext cx="1941095" cy="1203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n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431" y="2062046"/>
            <a:ext cx="2814616" cy="4105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each of these ligaments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MCL</a:t>
            </a:r>
          </a:p>
          <a:p>
            <a:r>
              <a:rPr lang="en-US" dirty="0" smtClean="0"/>
              <a:t>LCL</a:t>
            </a:r>
          </a:p>
          <a:p>
            <a:r>
              <a:rPr lang="en-US" dirty="0" smtClean="0"/>
              <a:t>ACL</a:t>
            </a:r>
          </a:p>
          <a:p>
            <a:r>
              <a:rPr lang="en-US" dirty="0" smtClean="0"/>
              <a:t>PCL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828800"/>
            <a:ext cx="3749040" cy="4572000"/>
          </a:xfrm>
        </p:spPr>
        <p:txBody>
          <a:bodyPr/>
          <a:lstStyle/>
          <a:p>
            <a:r>
              <a:rPr lang="en-US" dirty="0" smtClean="0"/>
              <a:t>Medial Collateral Ligament</a:t>
            </a:r>
          </a:p>
          <a:p>
            <a:r>
              <a:rPr lang="en-US" dirty="0" smtClean="0"/>
              <a:t>Lateral Collateral Ligament</a:t>
            </a:r>
          </a:p>
          <a:p>
            <a:r>
              <a:rPr lang="en-US" dirty="0" smtClean="0"/>
              <a:t>Anterior </a:t>
            </a:r>
            <a:r>
              <a:rPr lang="en-US" dirty="0" err="1" smtClean="0"/>
              <a:t>Cruciate</a:t>
            </a:r>
            <a:r>
              <a:rPr lang="en-US" dirty="0" smtClean="0"/>
              <a:t> Ligament</a:t>
            </a:r>
          </a:p>
          <a:p>
            <a:r>
              <a:rPr lang="en-US" dirty="0" smtClean="0"/>
              <a:t>Posterior </a:t>
            </a:r>
            <a:r>
              <a:rPr lang="en-US" dirty="0" err="1" smtClean="0"/>
              <a:t>Cruciate</a:t>
            </a:r>
            <a:r>
              <a:rPr lang="en-US" dirty="0" smtClean="0"/>
              <a:t> Ligament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the meniscus?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cushion and deepen the joint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42" y="2052387"/>
            <a:ext cx="3615489" cy="45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ligaments</a:t>
            </a:r>
            <a:br>
              <a:rPr lang="en-US" dirty="0" smtClean="0"/>
            </a:br>
            <a:r>
              <a:rPr lang="en-US" dirty="0" smtClean="0"/>
              <a:t>Lateral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44699" y="729658"/>
            <a:ext cx="7698122" cy="6055045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8586872" y="1397406"/>
            <a:ext cx="2807369" cy="19090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491663" y="2935705"/>
            <a:ext cx="2791326" cy="3529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186863" y="1363579"/>
            <a:ext cx="2181726" cy="1155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38941" y="1017765"/>
            <a:ext cx="1491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Anterior Tibiofibular ligament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30006" y="2396335"/>
            <a:ext cx="161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Anterior </a:t>
            </a:r>
            <a:r>
              <a:rPr lang="en-US" b="1" dirty="0" err="1" smtClean="0">
                <a:solidFill>
                  <a:srgbClr val="FF0000"/>
                </a:solidFill>
              </a:rPr>
              <a:t>Talofibular</a:t>
            </a:r>
            <a:r>
              <a:rPr lang="en-US" b="1" dirty="0" smtClean="0">
                <a:solidFill>
                  <a:srgbClr val="FF0000"/>
                </a:solidFill>
              </a:rPr>
              <a:t> Ligament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Deltoid Ligament located?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Medial Side of the Ankle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4929" y="2390771"/>
            <a:ext cx="7935551" cy="3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2544</TotalTime>
  <Words>671</Words>
  <Application>Microsoft Office PowerPoint</Application>
  <PresentationFormat>Widescreen</PresentationFormat>
  <Paragraphs>164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Gill Sans MT</vt:lpstr>
      <vt:lpstr>Wingdings 2</vt:lpstr>
      <vt:lpstr>Dividend</vt:lpstr>
      <vt:lpstr>Identify the bones of the lower extremity</vt:lpstr>
      <vt:lpstr>Identify the bones of the lower extremity</vt:lpstr>
      <vt:lpstr>Two Joints of the knee?</vt:lpstr>
      <vt:lpstr>Joints of the ankle</vt:lpstr>
      <vt:lpstr>What structure attaches the quadriceps to the tibial tuberosity?</vt:lpstr>
      <vt:lpstr>What do each of these ligaments mean?</vt:lpstr>
      <vt:lpstr>What is the purpose of the meniscus?</vt:lpstr>
      <vt:lpstr>Ankle ligaments Lateral</vt:lpstr>
      <vt:lpstr>WHERE IS THE Deltoid Ligament located?</vt:lpstr>
      <vt:lpstr>What ligaments resists valgus forces?</vt:lpstr>
      <vt:lpstr>What ligament resists posterior displacement of the tibia</vt:lpstr>
      <vt:lpstr>What muscle group extends the knee? And what are each of them? What movement does this muscle group do?</vt:lpstr>
      <vt:lpstr>What movement does the tibialis anterior </vt:lpstr>
      <vt:lpstr>Which muscle is the shin splint muscle and performs inversion?</vt:lpstr>
      <vt:lpstr>What is the largest muscle that flexes the knee? What motion does the hamstring do?</vt:lpstr>
      <vt:lpstr>What ankle movement does the Gastrocnemius do?</vt:lpstr>
      <vt:lpstr>Which muscle lies deep to the gastrocnemius?</vt:lpstr>
      <vt:lpstr>What is the attachment call that attaches the gastroc and the soleus to the calcaneus?</vt:lpstr>
      <vt:lpstr>What muscles EVERT the foot and ankle?</vt:lpstr>
      <vt:lpstr>What is this injury?</vt:lpstr>
      <vt:lpstr>What are the three different ankle sprains? And how do they each happen?</vt:lpstr>
      <vt:lpstr>How does a quadriceps or hamstring injury take place?</vt:lpstr>
      <vt:lpstr>What type of injury is caused because of weight bearing and a rotational force?</vt:lpstr>
      <vt:lpstr>What type of injury of the knee occurs because of Varus Force</vt:lpstr>
      <vt:lpstr>Diffuse pain in distal medial tibia, that increases with activity</vt:lpstr>
      <vt:lpstr>What is Patellofemoral syndrome?</vt:lpstr>
      <vt:lpstr>Vague pain and tenderness of the patellar tendon and worsens with jumping activities</vt:lpstr>
      <vt:lpstr>What is Plantar fasciitis?</vt:lpstr>
      <vt:lpstr>Hyperextension sprain of the great toe</vt:lpstr>
      <vt:lpstr>What motion Does the ACL prevent?</vt:lpstr>
      <vt:lpstr>Identify each of these structures</vt:lpstr>
      <vt:lpstr>What does the word Prophylactic mean?</vt:lpstr>
      <vt:lpstr>Why would you put pre-wrap on the skin before taping?</vt:lpstr>
      <vt:lpstr>What are these called? And what do they do?</vt:lpstr>
      <vt:lpstr>What is the purpose of adhesive spray?</vt:lpstr>
      <vt:lpstr>What is an anchor in a tape job?</vt:lpstr>
      <vt:lpstr>What is a stirrup and what direction does it go?</vt:lpstr>
      <vt:lpstr>What is a Spica? And what joints would you do this wrap at?</vt:lpstr>
      <vt:lpstr>What does a Heel Lock taping technique prevent?</vt:lpstr>
      <vt:lpstr>What motion does a Checkrein prevent?</vt:lpstr>
      <vt:lpstr>Describe the difference between prophylactic bracing and functional bracing</vt:lpstr>
    </vt:vector>
  </TitlesOfParts>
  <Company>JSD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 the bones of the lower extremity</dc:title>
  <dc:creator>Jentry Johnson</dc:creator>
  <cp:lastModifiedBy>Jentry Johnson</cp:lastModifiedBy>
  <cp:revision>18</cp:revision>
  <dcterms:created xsi:type="dcterms:W3CDTF">2018-05-16T19:33:30Z</dcterms:created>
  <dcterms:modified xsi:type="dcterms:W3CDTF">2018-05-18T13:58:07Z</dcterms:modified>
</cp:coreProperties>
</file>