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96" y="-4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5301874-7D86-4302-ACAE-444FF0CF75DE}" type="datetimeFigureOut">
              <a:rPr lang="en-US" smtClean="0"/>
              <a:pPr/>
              <a:t>1/4/2012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40888E7-93A8-4F26-B0AC-F695BB4F0ED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301874-7D86-4302-ACAE-444FF0CF75DE}" type="datetimeFigureOut">
              <a:rPr lang="en-US" smtClean="0"/>
              <a:pPr/>
              <a:t>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888E7-93A8-4F26-B0AC-F695BB4F0E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5301874-7D86-4302-ACAE-444FF0CF75DE}" type="datetimeFigureOut">
              <a:rPr lang="en-US" smtClean="0"/>
              <a:pPr/>
              <a:t>1/4/2012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40888E7-93A8-4F26-B0AC-F695BB4F0ED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5301874-7D86-4302-ACAE-444FF0CF75DE}" type="datetimeFigureOut">
              <a:rPr lang="en-US" smtClean="0"/>
              <a:pPr/>
              <a:t>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40888E7-93A8-4F26-B0AC-F695BB4F0EDE}"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5301874-7D86-4302-ACAE-444FF0CF75DE}" type="datetimeFigureOut">
              <a:rPr lang="en-US" smtClean="0"/>
              <a:pPr/>
              <a:t>1/4/2012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40888E7-93A8-4F26-B0AC-F695BB4F0EDE}"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5301874-7D86-4302-ACAE-444FF0CF75DE}" type="datetimeFigureOut">
              <a:rPr lang="en-US" smtClean="0"/>
              <a:pPr/>
              <a:t>1/4/2012</a:t>
            </a:fld>
            <a:endParaRPr lang="en-US"/>
          </a:p>
        </p:txBody>
      </p:sp>
      <p:sp>
        <p:nvSpPr>
          <p:cNvPr id="10" name="Slide Number Placeholder 9"/>
          <p:cNvSpPr>
            <a:spLocks noGrp="1"/>
          </p:cNvSpPr>
          <p:nvPr>
            <p:ph type="sldNum" sz="quarter" idx="16"/>
          </p:nvPr>
        </p:nvSpPr>
        <p:spPr/>
        <p:txBody>
          <a:bodyPr rtlCol="0"/>
          <a:lstStyle/>
          <a:p>
            <a:fld id="{F40888E7-93A8-4F26-B0AC-F695BB4F0EDE}"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5301874-7D86-4302-ACAE-444FF0CF75DE}" type="datetimeFigureOut">
              <a:rPr lang="en-US" smtClean="0"/>
              <a:pPr/>
              <a:t>1/4/2012</a:t>
            </a:fld>
            <a:endParaRPr lang="en-US"/>
          </a:p>
        </p:txBody>
      </p:sp>
      <p:sp>
        <p:nvSpPr>
          <p:cNvPr id="12" name="Slide Number Placeholder 11"/>
          <p:cNvSpPr>
            <a:spLocks noGrp="1"/>
          </p:cNvSpPr>
          <p:nvPr>
            <p:ph type="sldNum" sz="quarter" idx="16"/>
          </p:nvPr>
        </p:nvSpPr>
        <p:spPr/>
        <p:txBody>
          <a:bodyPr rtlCol="0"/>
          <a:lstStyle/>
          <a:p>
            <a:fld id="{F40888E7-93A8-4F26-B0AC-F695BB4F0EDE}"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301874-7D86-4302-ACAE-444FF0CF75DE}" type="datetimeFigureOut">
              <a:rPr lang="en-US" smtClean="0"/>
              <a:pPr/>
              <a:t>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40888E7-93A8-4F26-B0AC-F695BB4F0E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301874-7D86-4302-ACAE-444FF0CF75DE}" type="datetimeFigureOut">
              <a:rPr lang="en-US" smtClean="0"/>
              <a:pPr/>
              <a:t>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40888E7-93A8-4F26-B0AC-F695BB4F0E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5301874-7D86-4302-ACAE-444FF0CF75DE}" type="datetimeFigureOut">
              <a:rPr lang="en-US" smtClean="0"/>
              <a:pPr/>
              <a:t>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40888E7-93A8-4F26-B0AC-F695BB4F0EDE}"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5301874-7D86-4302-ACAE-444FF0CF75DE}" type="datetimeFigureOut">
              <a:rPr lang="en-US" smtClean="0"/>
              <a:pPr/>
              <a:t>1/4/2012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F40888E7-93A8-4F26-B0AC-F695BB4F0EDE}"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5301874-7D86-4302-ACAE-444FF0CF75DE}" type="datetimeFigureOut">
              <a:rPr lang="en-US" smtClean="0"/>
              <a:pPr/>
              <a:t>1/4/2012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40888E7-93A8-4F26-B0AC-F695BB4F0E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Sexually Transmitted Diseases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Syphilis</a:t>
            </a:r>
            <a:endParaRPr lang="en-US" dirty="0"/>
          </a:p>
        </p:txBody>
      </p:sp>
      <p:sp>
        <p:nvSpPr>
          <p:cNvPr id="3" name="Content Placeholder 2"/>
          <p:cNvSpPr>
            <a:spLocks noGrp="1"/>
          </p:cNvSpPr>
          <p:nvPr>
            <p:ph sz="quarter" idx="1"/>
          </p:nvPr>
        </p:nvSpPr>
        <p:spPr/>
        <p:txBody>
          <a:bodyPr/>
          <a:lstStyle/>
          <a:p>
            <a:r>
              <a:rPr lang="en-US" dirty="0" smtClean="0"/>
              <a:t>Caused by a small bacterium called a spirochete</a:t>
            </a:r>
          </a:p>
          <a:p>
            <a:r>
              <a:rPr lang="en-US" dirty="0" smtClean="0"/>
              <a:t>Develop sores in the genital area lasting for weeks</a:t>
            </a:r>
          </a:p>
          <a:p>
            <a:r>
              <a:rPr lang="en-US" dirty="0" smtClean="0"/>
              <a:t>Has three stages</a:t>
            </a:r>
          </a:p>
          <a:p>
            <a:r>
              <a:rPr lang="en-US" dirty="0" smtClean="0"/>
              <a:t>Primary a sore appears and can easily be treated</a:t>
            </a:r>
          </a:p>
          <a:p>
            <a:r>
              <a:rPr lang="en-US" dirty="0" smtClean="0"/>
              <a:t>Second stage infection causes a skin rash</a:t>
            </a:r>
          </a:p>
          <a:p>
            <a:r>
              <a:rPr lang="en-US" dirty="0" smtClean="0"/>
              <a:t>Third syphilis can damage internal organs, cause brain dementia and may cause death</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STD epidemic</a:t>
            </a:r>
            <a:endParaRPr lang="en-US" dirty="0"/>
          </a:p>
        </p:txBody>
      </p:sp>
      <p:sp>
        <p:nvSpPr>
          <p:cNvPr id="3" name="Content Placeholder 2"/>
          <p:cNvSpPr>
            <a:spLocks noGrp="1"/>
          </p:cNvSpPr>
          <p:nvPr>
            <p:ph sz="quarter" idx="1"/>
          </p:nvPr>
        </p:nvSpPr>
        <p:spPr/>
        <p:txBody>
          <a:bodyPr/>
          <a:lstStyle/>
          <a:p>
            <a:r>
              <a:rPr lang="en-US" dirty="0" smtClean="0"/>
              <a:t>Out of the 19 million people who are infected, ½ are under the age of 24</a:t>
            </a:r>
          </a:p>
          <a:p>
            <a:r>
              <a:rPr lang="en-US" dirty="0" smtClean="0"/>
              <a:t> STDs go undiagnosed and untreated because of:</a:t>
            </a:r>
          </a:p>
          <a:p>
            <a:pPr lvl="1"/>
            <a:r>
              <a:rPr lang="en-US" dirty="0" smtClean="0"/>
              <a:t>Embarrassment or fear</a:t>
            </a:r>
          </a:p>
          <a:p>
            <a:pPr lvl="1"/>
            <a:r>
              <a:rPr lang="en-US" dirty="0" smtClean="0"/>
              <a:t>Lack of Symptoms</a:t>
            </a:r>
          </a:p>
          <a:p>
            <a:pPr lvl="1"/>
            <a:r>
              <a:rPr lang="en-US" dirty="0" smtClean="0"/>
              <a:t>Misinformation</a:t>
            </a:r>
          </a:p>
          <a:p>
            <a:pPr lvl="1"/>
            <a:r>
              <a:rPr lang="en-US" dirty="0" smtClean="0"/>
              <a:t>Notification policies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Preventing and Treating STDs</a:t>
            </a:r>
            <a:endParaRPr lang="en-US" dirty="0"/>
          </a:p>
        </p:txBody>
      </p:sp>
      <p:sp>
        <p:nvSpPr>
          <p:cNvPr id="3" name="Content Placeholder 2"/>
          <p:cNvSpPr>
            <a:spLocks noGrp="1"/>
          </p:cNvSpPr>
          <p:nvPr>
            <p:ph sz="quarter" idx="1"/>
          </p:nvPr>
        </p:nvSpPr>
        <p:spPr/>
        <p:txBody>
          <a:bodyPr/>
          <a:lstStyle/>
          <a:p>
            <a:r>
              <a:rPr lang="en-US" dirty="0" smtClean="0"/>
              <a:t>The most Successful method to prevent the spread of STDS is………………….. ABSTINENCE!!!!!!!!!!</a:t>
            </a:r>
          </a:p>
          <a:p>
            <a:r>
              <a:rPr lang="en-US" u="sng" dirty="0" smtClean="0"/>
              <a:t>Antibiotics-</a:t>
            </a:r>
            <a:r>
              <a:rPr lang="en-US" dirty="0" smtClean="0"/>
              <a:t> a class of chemical agents that destroy disease-causing microorganisms while leaving the patient unharmed</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612648" y="1600200"/>
            <a:ext cx="8153400" cy="5257800"/>
          </a:xfrm>
        </p:spPr>
        <p:txBody>
          <a:bodyPr>
            <a:normAutofit/>
          </a:bodyPr>
          <a:lstStyle/>
          <a:p>
            <a:r>
              <a:rPr lang="en-US" dirty="0" smtClean="0"/>
              <a:t>To help you protect your health and stay committed to abstinence follow these:</a:t>
            </a:r>
          </a:p>
          <a:p>
            <a:pPr lvl="1"/>
            <a:r>
              <a:rPr lang="en-US" dirty="0" smtClean="0"/>
              <a:t>Set personal limits on physical affection</a:t>
            </a:r>
          </a:p>
          <a:p>
            <a:pPr lvl="1"/>
            <a:r>
              <a:rPr lang="en-US" dirty="0" smtClean="0"/>
              <a:t>Avoid dating someone who is sexually active or who pressures you</a:t>
            </a:r>
          </a:p>
          <a:p>
            <a:pPr lvl="1"/>
            <a:r>
              <a:rPr lang="en-US" dirty="0" smtClean="0"/>
              <a:t>Avoid situations where you feel pressured</a:t>
            </a:r>
          </a:p>
          <a:p>
            <a:pPr lvl="1"/>
            <a:r>
              <a:rPr lang="en-US" dirty="0" smtClean="0"/>
              <a:t>Avoid people who make fun of your decisions</a:t>
            </a:r>
          </a:p>
          <a:p>
            <a:pPr lvl="1"/>
            <a:r>
              <a:rPr lang="en-US" dirty="0" smtClean="0"/>
              <a:t>Choose group outings where you can enjoy the company</a:t>
            </a:r>
          </a:p>
          <a:p>
            <a:pPr lvl="1"/>
            <a:r>
              <a:rPr lang="en-US" dirty="0" smtClean="0"/>
              <a:t>Be clear about your decisions, and discuss it with others</a:t>
            </a:r>
          </a:p>
          <a:p>
            <a:pPr lvl="1"/>
            <a:r>
              <a:rPr lang="en-US" dirty="0" smtClean="0"/>
              <a:t> Practice your refusal skills</a:t>
            </a:r>
          </a:p>
          <a:p>
            <a:pPr lvl="1"/>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Avoid High- Risk Behaviors and STDs</a:t>
            </a:r>
            <a:endParaRPr lang="en-US" dirty="0"/>
          </a:p>
        </p:txBody>
      </p:sp>
      <p:sp>
        <p:nvSpPr>
          <p:cNvPr id="3" name="Content Placeholder 2"/>
          <p:cNvSpPr>
            <a:spLocks noGrp="1"/>
          </p:cNvSpPr>
          <p:nvPr>
            <p:ph sz="quarter" idx="1"/>
          </p:nvPr>
        </p:nvSpPr>
        <p:spPr/>
        <p:txBody>
          <a:bodyPr/>
          <a:lstStyle/>
          <a:p>
            <a:r>
              <a:rPr lang="en-US" dirty="0" smtClean="0"/>
              <a:t>Avoid:</a:t>
            </a:r>
          </a:p>
          <a:p>
            <a:pPr lvl="1"/>
            <a:r>
              <a:rPr lang="en-US" dirty="0" smtClean="0"/>
              <a:t>Being sexually active with more than 1 person</a:t>
            </a:r>
          </a:p>
          <a:p>
            <a:pPr lvl="1"/>
            <a:r>
              <a:rPr lang="en-US" dirty="0" smtClean="0"/>
              <a:t>Engaging in unprotected sex</a:t>
            </a:r>
          </a:p>
          <a:p>
            <a:pPr lvl="1"/>
            <a:r>
              <a:rPr lang="en-US" dirty="0" smtClean="0"/>
              <a:t>Engaging in sexual activity with high risk partners</a:t>
            </a:r>
          </a:p>
          <a:p>
            <a:pPr lvl="1"/>
            <a:r>
              <a:rPr lang="en-US" dirty="0" smtClean="0"/>
              <a:t>Using alcohol and other drugs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HPV Vaccine</a:t>
            </a:r>
            <a:endParaRPr lang="en-US" dirty="0"/>
          </a:p>
        </p:txBody>
      </p:sp>
      <p:sp>
        <p:nvSpPr>
          <p:cNvPr id="3" name="Content Placeholder 2"/>
          <p:cNvSpPr>
            <a:spLocks noGrp="1"/>
          </p:cNvSpPr>
          <p:nvPr>
            <p:ph sz="quarter" idx="1"/>
          </p:nvPr>
        </p:nvSpPr>
        <p:spPr/>
        <p:txBody>
          <a:bodyPr/>
          <a:lstStyle/>
          <a:p>
            <a:r>
              <a:rPr lang="en-US" u="sng" dirty="0" smtClean="0"/>
              <a:t>HPV vaccine- </a:t>
            </a:r>
            <a:r>
              <a:rPr lang="en-US" dirty="0" smtClean="0"/>
              <a:t>a vaccine that can prevent cervical cancer, pre-cancerous genital lesions (or sores), and genital warts caused by genital HPV infection.</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Diagnosing and treating STDS</a:t>
            </a:r>
            <a:endParaRPr lang="en-US" dirty="0"/>
          </a:p>
        </p:txBody>
      </p:sp>
      <p:sp>
        <p:nvSpPr>
          <p:cNvPr id="3" name="Content Placeholder 2"/>
          <p:cNvSpPr>
            <a:spLocks noGrp="1"/>
          </p:cNvSpPr>
          <p:nvPr>
            <p:ph sz="quarter" idx="1"/>
          </p:nvPr>
        </p:nvSpPr>
        <p:spPr/>
        <p:txBody>
          <a:bodyPr/>
          <a:lstStyle/>
          <a:p>
            <a:r>
              <a:rPr lang="en-US" dirty="0" smtClean="0"/>
              <a:t>If STDs are not diagnosed and treated early, serious long term consequences can result</a:t>
            </a:r>
          </a:p>
          <a:p>
            <a:pPr lvl="1"/>
            <a:r>
              <a:rPr lang="en-US" dirty="0" smtClean="0"/>
              <a:t>Anyone who thinks they might be infected should go talk with a health care professional. Many clinics provide information and treatment for free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Responsibly</a:t>
            </a:r>
            <a:endParaRPr lang="en-US" dirty="0"/>
          </a:p>
        </p:txBody>
      </p:sp>
      <p:sp>
        <p:nvSpPr>
          <p:cNvPr id="3" name="Content Placeholder 2"/>
          <p:cNvSpPr>
            <a:spLocks noGrp="1"/>
          </p:cNvSpPr>
          <p:nvPr>
            <p:ph sz="quarter" idx="1"/>
          </p:nvPr>
        </p:nvSpPr>
        <p:spPr/>
        <p:txBody>
          <a:bodyPr/>
          <a:lstStyle/>
          <a:p>
            <a:r>
              <a:rPr lang="en-US" dirty="0" smtClean="0"/>
              <a:t>Practice Abstinence</a:t>
            </a:r>
          </a:p>
          <a:p>
            <a:r>
              <a:rPr lang="en-US" dirty="0" smtClean="0"/>
              <a:t>Report any known infections</a:t>
            </a:r>
          </a:p>
          <a:p>
            <a:r>
              <a:rPr lang="en-US" dirty="0" smtClean="0"/>
              <a:t>It is the responsibility of any person infected with an STD to notify everyone with whom he or she </a:t>
            </a:r>
            <a:r>
              <a:rPr lang="en-US" smtClean="0"/>
              <a:t>has had </a:t>
            </a:r>
            <a:r>
              <a:rPr lang="en-US" dirty="0" smtClean="0"/>
              <a:t>sexual contact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Exposurechart.jpg"/>
          <p:cNvPicPr>
            <a:picLocks noGrp="1" noChangeAspect="1"/>
          </p:cNvPicPr>
          <p:nvPr>
            <p:ph sz="quarter" idx="1"/>
          </p:nvPr>
        </p:nvPicPr>
        <p:blipFill>
          <a:blip r:embed="rId2" cstate="print"/>
          <a:stretch>
            <a:fillRect/>
          </a:stretch>
        </p:blipFill>
        <p:spPr>
          <a:xfrm>
            <a:off x="0" y="0"/>
            <a:ext cx="9144000" cy="5638800"/>
          </a:xfrm>
        </p:spPr>
      </p:pic>
      <p:sp>
        <p:nvSpPr>
          <p:cNvPr id="5" name="TextBox 4"/>
          <p:cNvSpPr txBox="1"/>
          <p:nvPr/>
        </p:nvSpPr>
        <p:spPr>
          <a:xfrm>
            <a:off x="533400" y="5638800"/>
            <a:ext cx="8229600" cy="923330"/>
          </a:xfrm>
          <a:prstGeom prst="rect">
            <a:avLst/>
          </a:prstGeom>
          <a:noFill/>
        </p:spPr>
        <p:txBody>
          <a:bodyPr wrap="square" rtlCol="0">
            <a:spAutoFit/>
          </a:bodyPr>
          <a:lstStyle/>
          <a:p>
            <a:r>
              <a:rPr lang="en-US" b="1" i="1" dirty="0" smtClean="0"/>
              <a:t>When you have sex with someone, you are having sex with everyone they have had sex with for the last ten years, and everyone they and their partners have had sex with for the last ten years."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STDs?</a:t>
            </a:r>
            <a:endParaRPr lang="en-US" dirty="0"/>
          </a:p>
        </p:txBody>
      </p:sp>
      <p:sp>
        <p:nvSpPr>
          <p:cNvPr id="3" name="Content Placeholder 2"/>
          <p:cNvSpPr>
            <a:spLocks noGrp="1"/>
          </p:cNvSpPr>
          <p:nvPr>
            <p:ph sz="quarter" idx="1"/>
          </p:nvPr>
        </p:nvSpPr>
        <p:spPr>
          <a:xfrm>
            <a:off x="612648" y="1600200"/>
            <a:ext cx="8153400" cy="5257800"/>
          </a:xfrm>
        </p:spPr>
        <p:txBody>
          <a:bodyPr/>
          <a:lstStyle/>
          <a:p>
            <a:r>
              <a:rPr lang="en-US" u="sng" dirty="0" smtClean="0"/>
              <a:t>Sexually Transmitted Diseases- </a:t>
            </a:r>
            <a:r>
              <a:rPr lang="en-US" dirty="0" smtClean="0"/>
              <a:t>Infections spread from person to person through sexual contact.</a:t>
            </a:r>
          </a:p>
          <a:p>
            <a:pPr lvl="2"/>
            <a:r>
              <a:rPr lang="en-US" dirty="0" smtClean="0"/>
              <a:t>AKA- STI</a:t>
            </a:r>
          </a:p>
          <a:p>
            <a:pPr lvl="2"/>
            <a:r>
              <a:rPr lang="en-US" dirty="0" smtClean="0"/>
              <a:t>Direct genital contact or the exchange of bodily fluids</a:t>
            </a:r>
          </a:p>
          <a:p>
            <a:pPr lvl="2"/>
            <a:r>
              <a:rPr lang="en-US" dirty="0" smtClean="0"/>
              <a:t>Bacterial infections; cured with medication</a:t>
            </a:r>
          </a:p>
          <a:p>
            <a:pPr lvl="2"/>
            <a:r>
              <a:rPr lang="en-US" dirty="0" smtClean="0"/>
              <a:t>Viruses; are incurable</a:t>
            </a:r>
          </a:p>
          <a:p>
            <a:r>
              <a:rPr lang="en-US" u="sng" dirty="0" smtClean="0"/>
              <a:t>Asymptomatic-</a:t>
            </a:r>
            <a:r>
              <a:rPr lang="en-US" dirty="0" smtClean="0"/>
              <a:t> individuals show no symptoms or the symptoms are mild and disappear after the onset of the infection</a:t>
            </a:r>
          </a:p>
          <a:p>
            <a:pPr lvl="1"/>
            <a:r>
              <a:rPr lang="en-US" dirty="0" smtClean="0"/>
              <a:t>This is very dangerous, a person may not know they are infected and will pass it on to another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to="" calcmode="lin" valueType="num">
                                      <p:cBhvr>
                                        <p:cTn id="13" dur="1" fill="hold"/>
                                        <p:tgtEl>
                                          <p:spTgt spid="3">
                                            <p:txEl>
                                              <p:pRg st="2" end="2"/>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to="" calcmode="lin" valueType="num">
                                      <p:cBhvr>
                                        <p:cTn id="16" dur="1" fill="hold"/>
                                        <p:tgtEl>
                                          <p:spTgt spid="3">
                                            <p:txEl>
                                              <p:pRg st="3" end="3"/>
                                            </p:txEl>
                                          </p:spTgt>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to="" calcmode="lin" valueType="num">
                                      <p:cBhvr>
                                        <p:cTn id="19" dur="1" fill="hold"/>
                                        <p:tgtEl>
                                          <p:spTgt spid="3">
                                            <p:txEl>
                                              <p:pRg st="4" end="4"/>
                                            </p:txEl>
                                          </p:spTgt>
                                        </p:tgtEl>
                                        <p:attrNameLst>
                                          <p:attrName/>
                                        </p:attrNameLst>
                                      </p:cBhvr>
                                    </p:anim>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to="" calcmode="lin" valueType="num">
                                      <p:cBhvr>
                                        <p:cTn id="24" dur="1" fill="hold"/>
                                        <p:tgtEl>
                                          <p:spTgt spid="3">
                                            <p:txEl>
                                              <p:pRg st="5" end="5"/>
                                            </p:txEl>
                                          </p:spTgt>
                                        </p:tgtEl>
                                        <p:attrNameLst>
                                          <p:attrName/>
                                        </p:attrNameLst>
                                      </p:cBhvr>
                                    </p:anim>
                                  </p:childTnLst>
                                </p:cTn>
                              </p:par>
                              <p:par>
                                <p:cTn id="25" presetID="24"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to="" calcmode="lin" valueType="num">
                                      <p:cBhvr>
                                        <p:cTn id="27"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The risk of contracting an STD increases as the number of sexual partners increases.</a:t>
            </a:r>
          </a:p>
          <a:p>
            <a:pPr lvl="2"/>
            <a:r>
              <a:rPr lang="en-US" dirty="0" smtClean="0"/>
              <a:t>9 million people 15-24 will become infected with an STD each year</a:t>
            </a:r>
          </a:p>
          <a:p>
            <a:r>
              <a:rPr lang="en-US" dirty="0" smtClean="0"/>
              <a:t>Females are more likely to suffer complications from STS and the effects are more serious in females than in males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sz="quarter" idx="1"/>
          </p:nvPr>
        </p:nvGraphicFramePr>
        <p:xfrm>
          <a:off x="612775" y="1600200"/>
          <a:ext cx="8153400" cy="3505200"/>
        </p:xfrm>
        <a:graphic>
          <a:graphicData uri="http://schemas.openxmlformats.org/drawingml/2006/table">
            <a:tbl>
              <a:tblPr firstRow="1" bandRow="1">
                <a:tableStyleId>{5C22544A-7EE6-4342-B048-85BDC9FD1C3A}</a:tableStyleId>
              </a:tblPr>
              <a:tblGrid>
                <a:gridCol w="2717800"/>
                <a:gridCol w="2717800"/>
                <a:gridCol w="2717800"/>
              </a:tblGrid>
              <a:tr h="370840">
                <a:tc>
                  <a:txBody>
                    <a:bodyPr/>
                    <a:lstStyle/>
                    <a:p>
                      <a:r>
                        <a:rPr lang="en-US" dirty="0" smtClean="0"/>
                        <a:t>STD</a:t>
                      </a:r>
                      <a:endParaRPr lang="en-US" dirty="0"/>
                    </a:p>
                  </a:txBody>
                  <a:tcPr/>
                </a:tc>
                <a:tc>
                  <a:txBody>
                    <a:bodyPr/>
                    <a:lstStyle/>
                    <a:p>
                      <a:r>
                        <a:rPr lang="en-US" dirty="0" smtClean="0"/>
                        <a:t>Estimated number</a:t>
                      </a:r>
                      <a:r>
                        <a:rPr lang="en-US" baseline="0" dirty="0" smtClean="0"/>
                        <a:t> of new cases each year</a:t>
                      </a:r>
                      <a:endParaRPr lang="en-US" dirty="0"/>
                    </a:p>
                  </a:txBody>
                  <a:tcPr/>
                </a:tc>
                <a:tc>
                  <a:txBody>
                    <a:bodyPr/>
                    <a:lstStyle/>
                    <a:p>
                      <a:r>
                        <a:rPr lang="en-US" dirty="0" smtClean="0"/>
                        <a:t>Reported cases (2007)</a:t>
                      </a:r>
                      <a:endParaRPr lang="en-US" dirty="0"/>
                    </a:p>
                  </a:txBody>
                  <a:tcPr/>
                </a:tc>
              </a:tr>
              <a:tr h="370840">
                <a:tc>
                  <a:txBody>
                    <a:bodyPr/>
                    <a:lstStyle/>
                    <a:p>
                      <a:r>
                        <a:rPr lang="en-US" dirty="0" smtClean="0"/>
                        <a:t>Human </a:t>
                      </a:r>
                      <a:r>
                        <a:rPr lang="en-US" dirty="0" err="1" smtClean="0"/>
                        <a:t>Papillomavirus</a:t>
                      </a:r>
                      <a:r>
                        <a:rPr lang="en-US" dirty="0" smtClean="0"/>
                        <a:t> (HPV)</a:t>
                      </a:r>
                      <a:endParaRPr lang="en-US" dirty="0"/>
                    </a:p>
                  </a:txBody>
                  <a:tcPr/>
                </a:tc>
                <a:tc>
                  <a:txBody>
                    <a:bodyPr/>
                    <a:lstStyle/>
                    <a:p>
                      <a:r>
                        <a:rPr lang="en-US" dirty="0" smtClean="0"/>
                        <a:t>6.2 Million</a:t>
                      </a:r>
                      <a:endParaRPr lang="en-US" dirty="0"/>
                    </a:p>
                  </a:txBody>
                  <a:tcPr/>
                </a:tc>
                <a:tc>
                  <a:txBody>
                    <a:bodyPr/>
                    <a:lstStyle/>
                    <a:p>
                      <a:r>
                        <a:rPr lang="en-US" dirty="0" smtClean="0"/>
                        <a:t>5.5 Million</a:t>
                      </a:r>
                      <a:endParaRPr lang="en-US" dirty="0"/>
                    </a:p>
                  </a:txBody>
                  <a:tcPr/>
                </a:tc>
              </a:tr>
              <a:tr h="370840">
                <a:tc>
                  <a:txBody>
                    <a:bodyPr/>
                    <a:lstStyle/>
                    <a:p>
                      <a:r>
                        <a:rPr lang="en-US" dirty="0" smtClean="0"/>
                        <a:t>Chlamydia</a:t>
                      </a:r>
                      <a:endParaRPr lang="en-US" dirty="0"/>
                    </a:p>
                  </a:txBody>
                  <a:tcPr/>
                </a:tc>
                <a:tc>
                  <a:txBody>
                    <a:bodyPr/>
                    <a:lstStyle/>
                    <a:p>
                      <a:r>
                        <a:rPr lang="en-US" dirty="0" smtClean="0"/>
                        <a:t>3 Million</a:t>
                      </a:r>
                      <a:endParaRPr lang="en-US" dirty="0"/>
                    </a:p>
                  </a:txBody>
                  <a:tcPr/>
                </a:tc>
                <a:tc>
                  <a:txBody>
                    <a:bodyPr/>
                    <a:lstStyle/>
                    <a:p>
                      <a:r>
                        <a:rPr lang="en-US" dirty="0" smtClean="0"/>
                        <a:t>1,108,374</a:t>
                      </a:r>
                      <a:endParaRPr lang="en-US" dirty="0"/>
                    </a:p>
                  </a:txBody>
                  <a:tcPr/>
                </a:tc>
              </a:tr>
              <a:tr h="370840">
                <a:tc>
                  <a:txBody>
                    <a:bodyPr/>
                    <a:lstStyle/>
                    <a:p>
                      <a:r>
                        <a:rPr lang="en-US" dirty="0" smtClean="0"/>
                        <a:t>Genital Herpes</a:t>
                      </a:r>
                      <a:endParaRPr lang="en-US" dirty="0"/>
                    </a:p>
                  </a:txBody>
                  <a:tcPr/>
                </a:tc>
                <a:tc>
                  <a:txBody>
                    <a:bodyPr/>
                    <a:lstStyle/>
                    <a:p>
                      <a:r>
                        <a:rPr lang="en-US" dirty="0" smtClean="0"/>
                        <a:t>1 Million</a:t>
                      </a:r>
                      <a:endParaRPr lang="en-US" dirty="0"/>
                    </a:p>
                  </a:txBody>
                  <a:tcPr/>
                </a:tc>
                <a:tc>
                  <a:txBody>
                    <a:bodyPr/>
                    <a:lstStyle/>
                    <a:p>
                      <a:r>
                        <a:rPr lang="en-US" dirty="0" smtClean="0"/>
                        <a:t>317,000</a:t>
                      </a:r>
                      <a:endParaRPr lang="en-US" dirty="0"/>
                    </a:p>
                  </a:txBody>
                  <a:tcPr/>
                </a:tc>
              </a:tr>
              <a:tr h="370840">
                <a:tc>
                  <a:txBody>
                    <a:bodyPr/>
                    <a:lstStyle/>
                    <a:p>
                      <a:r>
                        <a:rPr lang="en-US" dirty="0" smtClean="0"/>
                        <a:t>Gonorrhea</a:t>
                      </a:r>
                      <a:endParaRPr lang="en-US" dirty="0"/>
                    </a:p>
                  </a:txBody>
                  <a:tcPr/>
                </a:tc>
                <a:tc>
                  <a:txBody>
                    <a:bodyPr/>
                    <a:lstStyle/>
                    <a:p>
                      <a:r>
                        <a:rPr lang="en-US" dirty="0" smtClean="0"/>
                        <a:t>700,000</a:t>
                      </a:r>
                      <a:endParaRPr lang="en-US" dirty="0"/>
                    </a:p>
                  </a:txBody>
                  <a:tcPr/>
                </a:tc>
                <a:tc>
                  <a:txBody>
                    <a:bodyPr/>
                    <a:lstStyle/>
                    <a:p>
                      <a:r>
                        <a:rPr lang="en-US" dirty="0" smtClean="0"/>
                        <a:t>355,991</a:t>
                      </a:r>
                      <a:endParaRPr lang="en-US" dirty="0"/>
                    </a:p>
                  </a:txBody>
                  <a:tcPr/>
                </a:tc>
              </a:tr>
              <a:tr h="370840">
                <a:tc>
                  <a:txBody>
                    <a:bodyPr/>
                    <a:lstStyle/>
                    <a:p>
                      <a:r>
                        <a:rPr lang="en-US" dirty="0" err="1" smtClean="0"/>
                        <a:t>Trichomoniasis</a:t>
                      </a:r>
                      <a:endParaRPr lang="en-US" dirty="0"/>
                    </a:p>
                  </a:txBody>
                  <a:tcPr/>
                </a:tc>
                <a:tc>
                  <a:txBody>
                    <a:bodyPr/>
                    <a:lstStyle/>
                    <a:p>
                      <a:r>
                        <a:rPr lang="en-US" dirty="0" smtClean="0"/>
                        <a:t>7.4 Million</a:t>
                      </a:r>
                      <a:endParaRPr lang="en-US" dirty="0"/>
                    </a:p>
                  </a:txBody>
                  <a:tcPr/>
                </a:tc>
                <a:tc>
                  <a:txBody>
                    <a:bodyPr/>
                    <a:lstStyle/>
                    <a:p>
                      <a:r>
                        <a:rPr lang="en-US" dirty="0" smtClean="0"/>
                        <a:t>205,00</a:t>
                      </a:r>
                      <a:endParaRPr lang="en-US" dirty="0"/>
                    </a:p>
                  </a:txBody>
                  <a:tcPr/>
                </a:tc>
              </a:tr>
              <a:tr h="370840">
                <a:tc>
                  <a:txBody>
                    <a:bodyPr/>
                    <a:lstStyle/>
                    <a:p>
                      <a:r>
                        <a:rPr lang="en-US" dirty="0" smtClean="0"/>
                        <a:t>Syphilis</a:t>
                      </a:r>
                      <a:endParaRPr lang="en-US" dirty="0"/>
                    </a:p>
                  </a:txBody>
                  <a:tcPr/>
                </a:tc>
                <a:tc>
                  <a:txBody>
                    <a:bodyPr/>
                    <a:lstStyle/>
                    <a:p>
                      <a:r>
                        <a:rPr lang="en-US" dirty="0" smtClean="0"/>
                        <a:t>70,000</a:t>
                      </a:r>
                      <a:endParaRPr lang="en-US" dirty="0"/>
                    </a:p>
                  </a:txBody>
                  <a:tcPr/>
                </a:tc>
                <a:tc>
                  <a:txBody>
                    <a:bodyPr/>
                    <a:lstStyle/>
                    <a:p>
                      <a:r>
                        <a:rPr lang="en-US" dirty="0" smtClean="0"/>
                        <a:t>40,920</a:t>
                      </a:r>
                      <a:endParaRPr lang="en-US" dirty="0"/>
                    </a:p>
                  </a:txBody>
                  <a:tcPr/>
                </a:tc>
              </a:tr>
              <a:tr h="370840">
                <a:tc>
                  <a:txBody>
                    <a:bodyPr/>
                    <a:lstStyle/>
                    <a:p>
                      <a:r>
                        <a:rPr lang="en-US" dirty="0" smtClean="0"/>
                        <a:t>Hepatitis B</a:t>
                      </a:r>
                      <a:endParaRPr lang="en-US" dirty="0"/>
                    </a:p>
                  </a:txBody>
                  <a:tcPr/>
                </a:tc>
                <a:tc>
                  <a:txBody>
                    <a:bodyPr/>
                    <a:lstStyle/>
                    <a:p>
                      <a:r>
                        <a:rPr lang="en-US" dirty="0" smtClean="0"/>
                        <a:t>120,000</a:t>
                      </a:r>
                      <a:endParaRPr lang="en-US" dirty="0"/>
                    </a:p>
                  </a:txBody>
                  <a:tcPr/>
                </a:tc>
                <a:tc>
                  <a:txBody>
                    <a:bodyPr/>
                    <a:lstStyle/>
                    <a:p>
                      <a:r>
                        <a:rPr lang="en-US" dirty="0" smtClean="0"/>
                        <a:t>46,000</a:t>
                      </a:r>
                      <a:endParaRPr lang="en-US"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STDs</a:t>
            </a:r>
            <a:endParaRPr lang="en-US" dirty="0"/>
          </a:p>
        </p:txBody>
      </p:sp>
      <p:sp>
        <p:nvSpPr>
          <p:cNvPr id="3" name="Content Placeholder 2"/>
          <p:cNvSpPr>
            <a:spLocks noGrp="1"/>
          </p:cNvSpPr>
          <p:nvPr>
            <p:ph sz="quarter" idx="1"/>
          </p:nvPr>
        </p:nvSpPr>
        <p:spPr/>
        <p:txBody>
          <a:bodyPr/>
          <a:lstStyle/>
          <a:p>
            <a:r>
              <a:rPr lang="en-US" dirty="0" smtClean="0"/>
              <a:t>Genital HPV Infections (Human </a:t>
            </a:r>
            <a:r>
              <a:rPr lang="en-US" dirty="0" err="1" smtClean="0"/>
              <a:t>Papillomavirus</a:t>
            </a:r>
            <a:r>
              <a:rPr lang="en-US" dirty="0" smtClean="0"/>
              <a:t>)</a:t>
            </a:r>
          </a:p>
          <a:p>
            <a:pPr lvl="1"/>
            <a:r>
              <a:rPr lang="en-US" dirty="0" smtClean="0"/>
              <a:t>Caused by HPV</a:t>
            </a:r>
          </a:p>
          <a:p>
            <a:pPr lvl="1"/>
            <a:r>
              <a:rPr lang="en-US" dirty="0" smtClean="0"/>
              <a:t>More than 100 kinds of viruses</a:t>
            </a:r>
          </a:p>
          <a:p>
            <a:pPr lvl="1"/>
            <a:r>
              <a:rPr lang="en-US" dirty="0" smtClean="0"/>
              <a:t>Can cause genital warts</a:t>
            </a:r>
          </a:p>
          <a:p>
            <a:pPr lvl="1"/>
            <a:r>
              <a:rPr lang="en-US" dirty="0" smtClean="0"/>
              <a:t>Asymptomatic</a:t>
            </a:r>
          </a:p>
          <a:p>
            <a:pPr lvl="1"/>
            <a:r>
              <a:rPr lang="en-US" dirty="0" smtClean="0"/>
              <a:t>Some HPV infections if not treated may cause abnormal pap test or may result in cervical cancer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Chlamydia</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Bacterial infection that affects reproductive organs</a:t>
            </a:r>
          </a:p>
          <a:p>
            <a:r>
              <a:rPr lang="en-US" dirty="0" smtClean="0"/>
              <a:t>3 X more likely in females </a:t>
            </a:r>
          </a:p>
          <a:p>
            <a:r>
              <a:rPr lang="en-US" dirty="0" smtClean="0"/>
              <a:t>Asymptomatic</a:t>
            </a:r>
          </a:p>
          <a:p>
            <a:r>
              <a:rPr lang="en-US" dirty="0" smtClean="0"/>
              <a:t>Most common among teens</a:t>
            </a:r>
          </a:p>
          <a:p>
            <a:r>
              <a:rPr lang="en-US" dirty="0" smtClean="0"/>
              <a:t>If untreated can become pelvic inflammatory disease and infertility</a:t>
            </a:r>
          </a:p>
          <a:p>
            <a:r>
              <a:rPr lang="en-US" dirty="0" smtClean="0"/>
              <a:t>Pregnant females may deliver prematurely, and babies might be born with eye infections or pneumonia</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Genital Herpes</a:t>
            </a:r>
            <a:endParaRPr lang="en-US" dirty="0"/>
          </a:p>
        </p:txBody>
      </p:sp>
      <p:sp>
        <p:nvSpPr>
          <p:cNvPr id="3" name="Content Placeholder 2"/>
          <p:cNvSpPr>
            <a:spLocks noGrp="1"/>
          </p:cNvSpPr>
          <p:nvPr>
            <p:ph sz="quarter" idx="1"/>
          </p:nvPr>
        </p:nvSpPr>
        <p:spPr/>
        <p:txBody>
          <a:bodyPr/>
          <a:lstStyle/>
          <a:p>
            <a:r>
              <a:rPr lang="en-US" dirty="0" smtClean="0"/>
              <a:t>Caused by the herpes simplex virus</a:t>
            </a:r>
          </a:p>
          <a:p>
            <a:r>
              <a:rPr lang="en-US" dirty="0" smtClean="0"/>
              <a:t>Simplex 1 = Mouth</a:t>
            </a:r>
          </a:p>
          <a:p>
            <a:r>
              <a:rPr lang="en-US" dirty="0" smtClean="0"/>
              <a:t>Simplex 2 = genital </a:t>
            </a:r>
          </a:p>
          <a:p>
            <a:r>
              <a:rPr lang="en-US" dirty="0" smtClean="0"/>
              <a:t>Asymptomatic till blisters appear</a:t>
            </a:r>
          </a:p>
          <a:p>
            <a:r>
              <a:rPr lang="en-US" dirty="0" smtClean="0"/>
              <a:t>Blisters break causing sores</a:t>
            </a:r>
          </a:p>
          <a:p>
            <a:r>
              <a:rPr lang="en-US" dirty="0" smtClean="0"/>
              <a:t>Antiviral treatments can help lessen the frequency but there is no cure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Gonorrhea</a:t>
            </a:r>
            <a:endParaRPr lang="en-US" dirty="0"/>
          </a:p>
        </p:txBody>
      </p:sp>
      <p:sp>
        <p:nvSpPr>
          <p:cNvPr id="3" name="Content Placeholder 2"/>
          <p:cNvSpPr>
            <a:spLocks noGrp="1"/>
          </p:cNvSpPr>
          <p:nvPr>
            <p:ph sz="quarter" idx="1"/>
          </p:nvPr>
        </p:nvSpPr>
        <p:spPr/>
        <p:txBody>
          <a:bodyPr/>
          <a:lstStyle/>
          <a:p>
            <a:r>
              <a:rPr lang="en-US" dirty="0" smtClean="0"/>
              <a:t>Bacterial STD that affects mucous membranes</a:t>
            </a:r>
          </a:p>
          <a:p>
            <a:r>
              <a:rPr lang="en-US" dirty="0" smtClean="0"/>
              <a:t>2</a:t>
            </a:r>
            <a:r>
              <a:rPr lang="en-US" baseline="30000" dirty="0" smtClean="0"/>
              <a:t>nd</a:t>
            </a:r>
            <a:r>
              <a:rPr lang="en-US" dirty="0" smtClean="0"/>
              <a:t> most reported</a:t>
            </a:r>
          </a:p>
          <a:p>
            <a:r>
              <a:rPr lang="en-US" dirty="0" smtClean="0"/>
              <a:t>If untreated it can cause severe health problems such as infertility.</a:t>
            </a:r>
          </a:p>
          <a:p>
            <a:r>
              <a:rPr lang="en-US" dirty="0" smtClean="0"/>
              <a:t>Bacteria can also spread to the blood stream and cause permanent damage to the </a:t>
            </a:r>
            <a:r>
              <a:rPr lang="en-US" dirty="0" err="1" smtClean="0"/>
              <a:t>body’d</a:t>
            </a:r>
            <a:r>
              <a:rPr lang="en-US" dirty="0" smtClean="0"/>
              <a:t> joints</a:t>
            </a:r>
          </a:p>
          <a:p>
            <a:r>
              <a:rPr lang="en-US" dirty="0" smtClean="0"/>
              <a:t>Women can pass it to their babies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Trichomoniasis</a:t>
            </a:r>
            <a:endParaRPr lang="en-US" dirty="0"/>
          </a:p>
        </p:txBody>
      </p:sp>
      <p:sp>
        <p:nvSpPr>
          <p:cNvPr id="3" name="Content Placeholder 2"/>
          <p:cNvSpPr>
            <a:spLocks noGrp="1"/>
          </p:cNvSpPr>
          <p:nvPr>
            <p:ph sz="quarter" idx="1"/>
          </p:nvPr>
        </p:nvSpPr>
        <p:spPr/>
        <p:txBody>
          <a:bodyPr/>
          <a:lstStyle/>
          <a:p>
            <a:r>
              <a:rPr lang="en-US" dirty="0" smtClean="0"/>
              <a:t>Microscopic protozoan that results in infections of the vagina, urethra, and bladder</a:t>
            </a:r>
          </a:p>
          <a:p>
            <a:r>
              <a:rPr lang="en-US" dirty="0" smtClean="0"/>
              <a:t>Temporary irritation inside the penis, mild discharge, or slight burning after urination</a:t>
            </a:r>
          </a:p>
          <a:p>
            <a:r>
              <a:rPr lang="en-US" dirty="0" smtClean="0"/>
              <a:t>Females often experience </a:t>
            </a:r>
            <a:r>
              <a:rPr lang="en-US" dirty="0" err="1" smtClean="0"/>
              <a:t>vaginitis</a:t>
            </a:r>
            <a:r>
              <a:rPr lang="en-US" dirty="0" smtClean="0"/>
              <a:t> that has discharge, odor, irritation and itching</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364</TotalTime>
  <Words>744</Words>
  <Application>Microsoft Office PowerPoint</Application>
  <PresentationFormat>On-screen Show (4:3)</PresentationFormat>
  <Paragraphs>108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Median</vt:lpstr>
      <vt:lpstr>Sexually Transmitted Diseases</vt:lpstr>
      <vt:lpstr>What are STDs?</vt:lpstr>
      <vt:lpstr>Slide 3</vt:lpstr>
      <vt:lpstr>Slide 4</vt:lpstr>
      <vt:lpstr>Common STDs</vt:lpstr>
      <vt:lpstr>Chlamydia</vt:lpstr>
      <vt:lpstr>Genital Herpes</vt:lpstr>
      <vt:lpstr>Gonorrhea</vt:lpstr>
      <vt:lpstr>Trichomoniasis</vt:lpstr>
      <vt:lpstr>Syphilis</vt:lpstr>
      <vt:lpstr>The STD epidemic</vt:lpstr>
      <vt:lpstr>Preventing and Treating STDs</vt:lpstr>
      <vt:lpstr>Slide 13</vt:lpstr>
      <vt:lpstr>Avoid High- Risk Behaviors and STDs</vt:lpstr>
      <vt:lpstr>HPV Vaccine</vt:lpstr>
      <vt:lpstr>Diagnosing and treating STDS</vt:lpstr>
      <vt:lpstr>Act Responsibly</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Sexually Transmitted Diseases</dc:title>
  <dc:creator>jentry.johnson</dc:creator>
  <cp:lastModifiedBy>jentry.johnson</cp:lastModifiedBy>
  <cp:revision>5</cp:revision>
  <dcterms:created xsi:type="dcterms:W3CDTF">2010-12-06T16:34:00Z</dcterms:created>
  <dcterms:modified xsi:type="dcterms:W3CDTF">2012-01-04T15:52:56Z</dcterms:modified>
</cp:coreProperties>
</file>