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63" r:id="rId4"/>
    <p:sldId id="259" r:id="rId5"/>
    <p:sldId id="261" r:id="rId6"/>
    <p:sldId id="256"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0E68E6-7EBE-4B98-8EC1-82A67A9A236D}" type="datetimeFigureOut">
              <a:rPr lang="en-US" smtClean="0"/>
              <a:t>9/13/2017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C53E5-FEA0-4DD4-9EF2-DF029AF0A56D}" type="slidenum">
              <a:rPr lang="en-US" smtClean="0"/>
              <a:t>‹#›</a:t>
            </a:fld>
            <a:endParaRPr lang="en-US"/>
          </a:p>
        </p:txBody>
      </p:sp>
    </p:spTree>
    <p:extLst>
      <p:ext uri="{BB962C8B-B14F-4D97-AF65-F5344CB8AC3E}">
        <p14:creationId xmlns:p14="http://schemas.microsoft.com/office/powerpoint/2010/main" val="1407971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83BE5-A1AB-4A2E-BF3C-9900AF2ED619}" type="slidenum">
              <a:rPr lang="en-US" smtClean="0"/>
              <a:t>5</a:t>
            </a:fld>
            <a:endParaRPr lang="en-US"/>
          </a:p>
        </p:txBody>
      </p:sp>
    </p:spTree>
    <p:extLst>
      <p:ext uri="{BB962C8B-B14F-4D97-AF65-F5344CB8AC3E}">
        <p14:creationId xmlns:p14="http://schemas.microsoft.com/office/powerpoint/2010/main" val="2971521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CF0F05-68A0-4C5C-9B26-1194A76BAD1B}"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94519-BB6D-4CC2-A855-6E9A6CBD36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F0F05-68A0-4C5C-9B26-1194A76BAD1B}"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94519-BB6D-4CC2-A855-6E9A6CBD36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F0F05-68A0-4C5C-9B26-1194A76BAD1B}"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94519-BB6D-4CC2-A855-6E9A6CBD36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CF0F05-68A0-4C5C-9B26-1194A76BAD1B}"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94519-BB6D-4CC2-A855-6E9A6CBD36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74CF0F05-68A0-4C5C-9B26-1194A76BAD1B}"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94519-BB6D-4CC2-A855-6E9A6CBD36D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CF0F05-68A0-4C5C-9B26-1194A76BAD1B}" type="datetimeFigureOut">
              <a:rPr lang="en-US" smtClean="0"/>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94519-BB6D-4CC2-A855-6E9A6CBD36D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CF0F05-68A0-4C5C-9B26-1194A76BAD1B}" type="datetimeFigureOut">
              <a:rPr lang="en-US" smtClean="0"/>
              <a:t>9/13/2017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394519-BB6D-4CC2-A855-6E9A6CBD36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CF0F05-68A0-4C5C-9B26-1194A76BAD1B}" type="datetimeFigureOut">
              <a:rPr lang="en-US" smtClean="0"/>
              <a:t>9/13/2017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394519-BB6D-4CC2-A855-6E9A6CBD36D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F0F05-68A0-4C5C-9B26-1194A76BAD1B}" type="datetimeFigureOut">
              <a:rPr lang="en-US" smtClean="0"/>
              <a:t>9/13/2017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394519-BB6D-4CC2-A855-6E9A6CBD36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74CF0F05-68A0-4C5C-9B26-1194A76BAD1B}" type="datetimeFigureOut">
              <a:rPr lang="en-US" smtClean="0"/>
              <a:t>9/13/2017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B394519-BB6D-4CC2-A855-6E9A6CBD36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F0F05-68A0-4C5C-9B26-1194A76BAD1B}" type="datetimeFigureOut">
              <a:rPr lang="en-US" smtClean="0"/>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94519-BB6D-4CC2-A855-6E9A6CBD36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4CF0F05-68A0-4C5C-9B26-1194A76BAD1B}" type="datetimeFigureOut">
              <a:rPr lang="en-US" smtClean="0"/>
              <a:t>9/13/2017</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B394519-BB6D-4CC2-A855-6E9A6CBD36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Positive Self-Talk</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51033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758952"/>
          </a:xfrm>
        </p:spPr>
        <p:txBody>
          <a:bodyPr>
            <a:noAutofit/>
          </a:bodyPr>
          <a:lstStyle/>
          <a:p>
            <a:r>
              <a:rPr lang="en-US" sz="3200" b="1" dirty="0"/>
              <a:t>The health benefits of positive thinking</a:t>
            </a:r>
            <a:r>
              <a:rPr lang="en-US" sz="3200" dirty="0"/>
              <a:t/>
            </a:r>
            <a:br>
              <a:rPr lang="en-US" sz="3200" dirty="0"/>
            </a:br>
            <a:endParaRPr lang="en-US" sz="3200" dirty="0"/>
          </a:p>
        </p:txBody>
      </p:sp>
      <p:sp>
        <p:nvSpPr>
          <p:cNvPr id="3" name="Content Placeholder 2"/>
          <p:cNvSpPr>
            <a:spLocks noGrp="1"/>
          </p:cNvSpPr>
          <p:nvPr>
            <p:ph idx="1"/>
          </p:nvPr>
        </p:nvSpPr>
        <p:spPr/>
        <p:txBody>
          <a:bodyPr>
            <a:normAutofit/>
          </a:bodyPr>
          <a:lstStyle/>
          <a:p>
            <a:pPr lvl="0"/>
            <a:r>
              <a:rPr lang="en-US" sz="2000" dirty="0"/>
              <a:t>Increased </a:t>
            </a:r>
            <a:r>
              <a:rPr lang="en-US" sz="2000" dirty="0">
                <a:solidFill>
                  <a:srgbClr val="FF0000"/>
                </a:solidFill>
              </a:rPr>
              <a:t>life</a:t>
            </a:r>
            <a:r>
              <a:rPr lang="en-US" sz="2000" dirty="0"/>
              <a:t> span</a:t>
            </a:r>
          </a:p>
          <a:p>
            <a:pPr lvl="0"/>
            <a:r>
              <a:rPr lang="en-US" sz="2000" dirty="0"/>
              <a:t>Lower rates of </a:t>
            </a:r>
            <a:r>
              <a:rPr lang="en-US" sz="2000" dirty="0">
                <a:solidFill>
                  <a:srgbClr val="FF0000"/>
                </a:solidFill>
              </a:rPr>
              <a:t>depression</a:t>
            </a:r>
          </a:p>
          <a:p>
            <a:pPr lvl="0"/>
            <a:r>
              <a:rPr lang="en-US" sz="2000" dirty="0">
                <a:solidFill>
                  <a:srgbClr val="FF0000"/>
                </a:solidFill>
              </a:rPr>
              <a:t>Lower</a:t>
            </a:r>
            <a:r>
              <a:rPr lang="en-US" sz="2000" dirty="0"/>
              <a:t> levels of distress</a:t>
            </a:r>
          </a:p>
          <a:p>
            <a:pPr lvl="0"/>
            <a:r>
              <a:rPr lang="en-US" sz="2000" dirty="0"/>
              <a:t>Greater </a:t>
            </a:r>
            <a:r>
              <a:rPr lang="en-US" sz="2000" dirty="0">
                <a:solidFill>
                  <a:srgbClr val="FF0000"/>
                </a:solidFill>
              </a:rPr>
              <a:t>resistance</a:t>
            </a:r>
            <a:r>
              <a:rPr lang="en-US" sz="2000" dirty="0"/>
              <a:t> to the common cold</a:t>
            </a:r>
          </a:p>
          <a:p>
            <a:pPr lvl="0"/>
            <a:r>
              <a:rPr lang="en-US" sz="2000" dirty="0"/>
              <a:t>Better psychological and physical well-being</a:t>
            </a:r>
          </a:p>
          <a:p>
            <a:pPr lvl="0"/>
            <a:r>
              <a:rPr lang="en-US" sz="2000" dirty="0"/>
              <a:t>Reduced risk of </a:t>
            </a:r>
            <a:r>
              <a:rPr lang="en-US" sz="2000" dirty="0">
                <a:solidFill>
                  <a:srgbClr val="FF0000"/>
                </a:solidFill>
              </a:rPr>
              <a:t>death</a:t>
            </a:r>
            <a:r>
              <a:rPr lang="en-US" sz="2000" dirty="0"/>
              <a:t> from cardiovascular disease</a:t>
            </a:r>
          </a:p>
          <a:p>
            <a:pPr lvl="0"/>
            <a:r>
              <a:rPr lang="en-US" sz="2000" dirty="0"/>
              <a:t>Better coping skills during hardships and times of </a:t>
            </a:r>
            <a:r>
              <a:rPr lang="en-US" sz="2000" dirty="0">
                <a:solidFill>
                  <a:srgbClr val="FF0000"/>
                </a:solidFill>
              </a:rPr>
              <a:t>stress</a:t>
            </a:r>
          </a:p>
          <a:p>
            <a:endParaRPr lang="en-US" dirty="0"/>
          </a:p>
        </p:txBody>
      </p:sp>
    </p:spTree>
    <p:extLst>
      <p:ext uri="{BB962C8B-B14F-4D97-AF65-F5344CB8AC3E}">
        <p14:creationId xmlns:p14="http://schemas.microsoft.com/office/powerpoint/2010/main" val="29612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758952"/>
          </a:xfrm>
        </p:spPr>
        <p:txBody>
          <a:bodyPr>
            <a:normAutofit fontScale="90000"/>
          </a:bodyPr>
          <a:lstStyle/>
          <a:p>
            <a:pPr algn="ctr"/>
            <a:r>
              <a:rPr lang="en-US" b="1" dirty="0"/>
              <a:t>Identifying negative thinking</a:t>
            </a:r>
            <a:r>
              <a:rPr lang="en-US" dirty="0"/>
              <a:t/>
            </a:r>
            <a:br>
              <a:rPr lang="en-US" dirty="0"/>
            </a:br>
            <a:endParaRPr lang="en-US" dirty="0"/>
          </a:p>
        </p:txBody>
      </p:sp>
      <p:sp>
        <p:nvSpPr>
          <p:cNvPr id="3" name="Content Placeholder 2"/>
          <p:cNvSpPr>
            <a:spLocks noGrp="1"/>
          </p:cNvSpPr>
          <p:nvPr>
            <p:ph sz="quarter" idx="1"/>
          </p:nvPr>
        </p:nvSpPr>
        <p:spPr>
          <a:xfrm>
            <a:off x="228600" y="685800"/>
            <a:ext cx="8610600" cy="4572000"/>
          </a:xfrm>
        </p:spPr>
        <p:txBody>
          <a:bodyPr>
            <a:normAutofit fontScale="92500"/>
          </a:bodyPr>
          <a:lstStyle/>
          <a:p>
            <a:pPr lvl="0"/>
            <a:r>
              <a:rPr lang="en-US" sz="2000" u="sng" dirty="0">
                <a:solidFill>
                  <a:srgbClr val="FF0000"/>
                </a:solidFill>
              </a:rPr>
              <a:t>Filtering</a:t>
            </a:r>
            <a:r>
              <a:rPr lang="en-US" sz="2000" b="0" dirty="0"/>
              <a:t>.</a:t>
            </a:r>
            <a:r>
              <a:rPr lang="en-US" sz="2000" dirty="0"/>
              <a:t> You magnify the negative aspects of a situation and filter out all of the positive ones. For example, say you had a great day at work. You completed your tasks ahead of time and were complimented for doing a speedy and thorough job. But you forgot one minor step. That evening, you focus only on your oversight and forget about the compliments you received.</a:t>
            </a:r>
          </a:p>
          <a:p>
            <a:pPr lvl="0"/>
            <a:r>
              <a:rPr lang="en-US" sz="2000" u="sng" dirty="0">
                <a:solidFill>
                  <a:srgbClr val="FF0000"/>
                </a:solidFill>
              </a:rPr>
              <a:t>Personalizing</a:t>
            </a:r>
            <a:r>
              <a:rPr lang="en-US" sz="2000" u="sng" dirty="0"/>
              <a:t>.</a:t>
            </a:r>
            <a:r>
              <a:rPr lang="en-US" sz="2000" b="0" u="sng" dirty="0"/>
              <a:t> </a:t>
            </a:r>
            <a:r>
              <a:rPr lang="en-US" sz="2000" dirty="0"/>
              <a:t>When something bad occurs, you automatically blame yourself. For example, you hear that an evening out with friends is canceled, and you assume that the change in plans is because no one wanted to be around you.</a:t>
            </a:r>
          </a:p>
          <a:p>
            <a:pPr lvl="0"/>
            <a:r>
              <a:rPr lang="en-US" sz="2000" b="1" u="sng" dirty="0" err="1">
                <a:solidFill>
                  <a:srgbClr val="FF0000"/>
                </a:solidFill>
              </a:rPr>
              <a:t>Catastrophizing</a:t>
            </a:r>
            <a:r>
              <a:rPr lang="en-US" sz="2000" b="1" u="sng" dirty="0"/>
              <a:t>.</a:t>
            </a:r>
            <a:r>
              <a:rPr lang="en-US" sz="2000" u="sng" dirty="0"/>
              <a:t> </a:t>
            </a:r>
            <a:r>
              <a:rPr lang="en-US" sz="2000" dirty="0"/>
              <a:t>You automatically anticipate the worst. The drive-through coffee shop gets your order wrong and you automatically think that the rest of your day will be a disaster.</a:t>
            </a:r>
          </a:p>
          <a:p>
            <a:pPr lvl="0"/>
            <a:r>
              <a:rPr lang="en-US" sz="2000" b="1" u="sng" dirty="0">
                <a:solidFill>
                  <a:srgbClr val="FF0000"/>
                </a:solidFill>
              </a:rPr>
              <a:t>Polarizing</a:t>
            </a:r>
            <a:r>
              <a:rPr lang="en-US" sz="2000" b="1" u="sng" dirty="0"/>
              <a:t>.</a:t>
            </a:r>
            <a:r>
              <a:rPr lang="en-US" sz="2000" dirty="0"/>
              <a:t> You see things only as either good or bad, black or white. There is no middle ground. You feel that you have to be perfect or that you're a total failure.</a:t>
            </a:r>
          </a:p>
          <a:p>
            <a:endParaRPr lang="en-US" dirty="0"/>
          </a:p>
        </p:txBody>
      </p:sp>
    </p:spTree>
    <p:extLst>
      <p:ext uri="{BB962C8B-B14F-4D97-AF65-F5344CB8AC3E}">
        <p14:creationId xmlns:p14="http://schemas.microsoft.com/office/powerpoint/2010/main" val="9583537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758952"/>
          </a:xfrm>
        </p:spPr>
        <p:txBody>
          <a:bodyPr>
            <a:normAutofit fontScale="90000"/>
          </a:bodyPr>
          <a:lstStyle/>
          <a:p>
            <a:r>
              <a:rPr lang="en-US" b="1" dirty="0"/>
              <a:t>Focusing on positive thinking</a:t>
            </a:r>
            <a:r>
              <a:rPr lang="en-US" dirty="0"/>
              <a:t/>
            </a:r>
            <a:br>
              <a:rPr lang="en-US" dirty="0"/>
            </a:br>
            <a:endParaRPr lang="en-US" dirty="0"/>
          </a:p>
        </p:txBody>
      </p:sp>
      <p:sp>
        <p:nvSpPr>
          <p:cNvPr id="3" name="Content Placeholder 2"/>
          <p:cNvSpPr>
            <a:spLocks noGrp="1"/>
          </p:cNvSpPr>
          <p:nvPr>
            <p:ph idx="1"/>
          </p:nvPr>
        </p:nvSpPr>
        <p:spPr/>
        <p:txBody>
          <a:bodyPr>
            <a:normAutofit fontScale="92500"/>
          </a:bodyPr>
          <a:lstStyle/>
          <a:p>
            <a:pPr lvl="0">
              <a:buFont typeface="Wingdings" panose="05000000000000000000" pitchFamily="2" charset="2"/>
              <a:buChar char="q"/>
            </a:pPr>
            <a:r>
              <a:rPr lang="en-US" sz="2000" b="1" dirty="0"/>
              <a:t>Identify areas to </a:t>
            </a:r>
            <a:r>
              <a:rPr lang="en-US" sz="2000" b="1" dirty="0">
                <a:solidFill>
                  <a:srgbClr val="FF0000"/>
                </a:solidFill>
              </a:rPr>
              <a:t>change</a:t>
            </a:r>
            <a:r>
              <a:rPr lang="en-US" sz="2000" b="1" dirty="0"/>
              <a:t>.</a:t>
            </a:r>
            <a:r>
              <a:rPr lang="en-US" sz="2000" dirty="0"/>
              <a:t> If you want to become more optimistic and engage in more positive thinking, first identify areas of your life that you typically think negatively about, whether it's work, your daily commute or a relationship, for example. You can start small by focusing on one area to approach in a more positive way.</a:t>
            </a:r>
          </a:p>
          <a:p>
            <a:pPr lvl="0">
              <a:buFont typeface="Wingdings" panose="05000000000000000000" pitchFamily="2" charset="2"/>
              <a:buChar char="q"/>
            </a:pPr>
            <a:r>
              <a:rPr lang="en-US" sz="2000" b="1" dirty="0"/>
              <a:t>Check yourself.</a:t>
            </a:r>
            <a:r>
              <a:rPr lang="en-US" sz="2000" dirty="0"/>
              <a:t> Periodically during the day, stop and evaluate what you're thinking. If you find that your thoughts are mainly negative, try to find a way to put a positive spin on them.</a:t>
            </a:r>
          </a:p>
          <a:p>
            <a:pPr lvl="0">
              <a:buFont typeface="Wingdings" panose="05000000000000000000" pitchFamily="2" charset="2"/>
              <a:buChar char="q"/>
            </a:pPr>
            <a:r>
              <a:rPr lang="en-US" sz="2000" b="1" dirty="0"/>
              <a:t>Be open to </a:t>
            </a:r>
            <a:r>
              <a:rPr lang="en-US" sz="2000" b="1" dirty="0">
                <a:solidFill>
                  <a:srgbClr val="FF0000"/>
                </a:solidFill>
              </a:rPr>
              <a:t>humor</a:t>
            </a:r>
            <a:r>
              <a:rPr lang="en-US" sz="2000" b="1" dirty="0"/>
              <a:t>.</a:t>
            </a:r>
            <a:r>
              <a:rPr lang="en-US" sz="2000" dirty="0"/>
              <a:t> Give yourself permission to smile or laugh, especially during difficult times. Seek humor in everyday happenings. When you can laugh at life, you feel less stressed.</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56413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Focusing on positive thinking</a:t>
            </a:r>
            <a:r>
              <a:rPr lang="en-US" dirty="0" smtClean="0"/>
              <a:t>, cont.</a:t>
            </a:r>
            <a:endParaRPr lang="en-US" dirty="0"/>
          </a:p>
        </p:txBody>
      </p:sp>
      <p:sp>
        <p:nvSpPr>
          <p:cNvPr id="3" name="Content Placeholder 2"/>
          <p:cNvSpPr>
            <a:spLocks noGrp="1"/>
          </p:cNvSpPr>
          <p:nvPr>
            <p:ph idx="1"/>
          </p:nvPr>
        </p:nvSpPr>
        <p:spPr/>
        <p:txBody>
          <a:bodyPr>
            <a:normAutofit fontScale="92500" lnSpcReduction="10000"/>
          </a:bodyPr>
          <a:lstStyle/>
          <a:p>
            <a:pPr lvl="0">
              <a:buFont typeface="Wingdings" panose="05000000000000000000" pitchFamily="2" charset="2"/>
              <a:buChar char="q"/>
            </a:pPr>
            <a:r>
              <a:rPr lang="en-US" sz="2000" b="1" dirty="0"/>
              <a:t>Follow a healthy lifestyle.</a:t>
            </a:r>
            <a:r>
              <a:rPr lang="en-US" sz="2000" dirty="0"/>
              <a:t> Exercise at least three times a week to positively affect mood and reduce stress. Follow a healthy diet to fuel your mind and body. And learn to manage stress.</a:t>
            </a:r>
          </a:p>
          <a:p>
            <a:pPr lvl="0">
              <a:buFont typeface="Wingdings" panose="05000000000000000000" pitchFamily="2" charset="2"/>
              <a:buChar char="q"/>
            </a:pPr>
            <a:r>
              <a:rPr lang="en-US" sz="2000" b="1" dirty="0"/>
              <a:t>Surround yourself with </a:t>
            </a:r>
            <a:r>
              <a:rPr lang="en-US" sz="2000" b="1" dirty="0">
                <a:solidFill>
                  <a:srgbClr val="FF0000"/>
                </a:solidFill>
              </a:rPr>
              <a:t>positive</a:t>
            </a:r>
            <a:r>
              <a:rPr lang="en-US" sz="2000" b="1" dirty="0"/>
              <a:t> people.</a:t>
            </a:r>
            <a:r>
              <a:rPr lang="en-US" sz="2000" dirty="0"/>
              <a:t> Make sure those in your life are positive, supportive people you can depend on to give helpful advice and feedback. Negative people may increase your stress level and make you doubt your ability to manage stress in healthy ways.</a:t>
            </a:r>
          </a:p>
          <a:p>
            <a:pPr lvl="0">
              <a:buFont typeface="Wingdings" panose="05000000000000000000" pitchFamily="2" charset="2"/>
              <a:buChar char="q"/>
            </a:pPr>
            <a:r>
              <a:rPr lang="en-US" sz="2000" b="1" dirty="0">
                <a:solidFill>
                  <a:srgbClr val="FF0000"/>
                </a:solidFill>
              </a:rPr>
              <a:t>Practice</a:t>
            </a:r>
            <a:r>
              <a:rPr lang="en-US" sz="2000" b="1" dirty="0"/>
              <a:t> positive self-talk.</a:t>
            </a:r>
            <a:r>
              <a:rPr lang="en-US" sz="2000" dirty="0"/>
              <a:t> Start by following one simple rule: Don't say anything to yourself that you wouldn't say to anyone else. Be gentle and encouraging with yourself. If a negative thought enters your mind, evaluate it rationally and respond with affirmations of what is good about you.</a:t>
            </a:r>
          </a:p>
          <a:p>
            <a:endParaRPr lang="en-US" dirty="0"/>
          </a:p>
        </p:txBody>
      </p:sp>
    </p:spTree>
    <p:extLst>
      <p:ext uri="{BB962C8B-B14F-4D97-AF65-F5344CB8AC3E}">
        <p14:creationId xmlns:p14="http://schemas.microsoft.com/office/powerpoint/2010/main" val="393915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8685"/>
            <a:ext cx="8610600" cy="6809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2046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520940" cy="548640"/>
          </a:xfrm>
        </p:spPr>
        <p:txBody>
          <a:bodyPr/>
          <a:lstStyle/>
          <a:p>
            <a:pPr algn="ctr"/>
            <a:r>
              <a:rPr lang="en-US" dirty="0" smtClean="0"/>
              <a:t>Quick Review</a:t>
            </a:r>
            <a:endParaRPr lang="en-US" dirty="0"/>
          </a:p>
        </p:txBody>
      </p:sp>
      <p:sp>
        <p:nvSpPr>
          <p:cNvPr id="3" name="Content Placeholder 2"/>
          <p:cNvSpPr>
            <a:spLocks noGrp="1"/>
          </p:cNvSpPr>
          <p:nvPr>
            <p:ph idx="1"/>
          </p:nvPr>
        </p:nvSpPr>
        <p:spPr>
          <a:xfrm>
            <a:off x="304800" y="609600"/>
            <a:ext cx="8458200" cy="4267200"/>
          </a:xfrm>
        </p:spPr>
        <p:txBody>
          <a:bodyPr>
            <a:normAutofit/>
          </a:bodyPr>
          <a:lstStyle/>
          <a:p>
            <a:pPr>
              <a:buFont typeface="Wingdings" panose="05000000000000000000" pitchFamily="2" charset="2"/>
              <a:buChar char="q"/>
            </a:pPr>
            <a:r>
              <a:rPr lang="en-US" dirty="0" smtClean="0"/>
              <a:t>Mental and Emotional Health</a:t>
            </a:r>
          </a:p>
          <a:p>
            <a:pPr lvl="2">
              <a:buFont typeface="Wingdings" panose="05000000000000000000" pitchFamily="2" charset="2"/>
              <a:buChar char="q"/>
            </a:pPr>
            <a:r>
              <a:rPr lang="en-US" dirty="0" smtClean="0"/>
              <a:t>The ability to accept yourself and others, express and manage emotions, and deal with the demands and challenges you meet in life.</a:t>
            </a:r>
          </a:p>
          <a:p>
            <a:pPr>
              <a:buFont typeface="Wingdings" panose="05000000000000000000" pitchFamily="2" charset="2"/>
              <a:buChar char="q"/>
            </a:pPr>
            <a:r>
              <a:rPr lang="en-US" dirty="0" smtClean="0"/>
              <a:t>Values</a:t>
            </a:r>
          </a:p>
          <a:p>
            <a:pPr lvl="2">
              <a:buFont typeface="Wingdings" panose="05000000000000000000" pitchFamily="2" charset="2"/>
              <a:buChar char="q"/>
            </a:pPr>
            <a:r>
              <a:rPr lang="en-US" dirty="0" smtClean="0"/>
              <a:t>The ideas, beliefs and attitudes about what is important that help to guide the way you live</a:t>
            </a:r>
          </a:p>
          <a:p>
            <a:pPr>
              <a:buFont typeface="Wingdings" panose="05000000000000000000" pitchFamily="2" charset="2"/>
              <a:buChar char="q"/>
            </a:pPr>
            <a:r>
              <a:rPr lang="en-US" dirty="0" smtClean="0"/>
              <a:t>Decision Making</a:t>
            </a:r>
          </a:p>
          <a:p>
            <a:pPr lvl="2">
              <a:buFont typeface="Wingdings" panose="05000000000000000000" pitchFamily="2" charset="2"/>
              <a:buChar char="q"/>
            </a:pPr>
            <a:r>
              <a:rPr lang="en-US" dirty="0" smtClean="0"/>
              <a:t>1.State </a:t>
            </a:r>
            <a:r>
              <a:rPr lang="en-US" dirty="0"/>
              <a:t>the </a:t>
            </a:r>
            <a:r>
              <a:rPr lang="en-US" dirty="0" smtClean="0"/>
              <a:t>situation 2</a:t>
            </a:r>
            <a:r>
              <a:rPr lang="en-US" dirty="0"/>
              <a:t>. List the </a:t>
            </a:r>
            <a:r>
              <a:rPr lang="en-US" dirty="0" smtClean="0"/>
              <a:t>Options 3.Weigh </a:t>
            </a:r>
            <a:r>
              <a:rPr lang="en-US" dirty="0"/>
              <a:t>the possible </a:t>
            </a:r>
            <a:r>
              <a:rPr lang="en-US" dirty="0" smtClean="0"/>
              <a:t>outcomes 4.Consider values 5</a:t>
            </a:r>
            <a:r>
              <a:rPr lang="en-US" dirty="0"/>
              <a:t>. Make a decisions and Act on </a:t>
            </a:r>
            <a:r>
              <a:rPr lang="en-US" dirty="0" smtClean="0"/>
              <a:t>it 6</a:t>
            </a:r>
            <a:r>
              <a:rPr lang="en-US" dirty="0"/>
              <a:t>. Evaluate the decision</a:t>
            </a:r>
          </a:p>
          <a:p>
            <a:pPr>
              <a:buFont typeface="Wingdings" panose="05000000000000000000" pitchFamily="2" charset="2"/>
              <a:buChar char="q"/>
            </a:pPr>
            <a:r>
              <a:rPr lang="en-US" dirty="0" smtClean="0"/>
              <a:t>Self Esteem</a:t>
            </a:r>
          </a:p>
          <a:p>
            <a:pPr lvl="2">
              <a:buFont typeface="Wingdings" panose="05000000000000000000" pitchFamily="2" charset="2"/>
              <a:buChar char="q"/>
            </a:pPr>
            <a:r>
              <a:rPr lang="en-US" dirty="0" smtClean="0"/>
              <a:t>How much you value, respect and feel confident in yourself</a:t>
            </a:r>
          </a:p>
          <a:p>
            <a:pPr>
              <a:buFont typeface="Wingdings" panose="05000000000000000000" pitchFamily="2" charset="2"/>
              <a:buChar char="q"/>
            </a:pPr>
            <a:r>
              <a:rPr lang="en-US" dirty="0" smtClean="0"/>
              <a:t>Positive and negative self talk (Comic Strip)</a:t>
            </a:r>
          </a:p>
          <a:p>
            <a:pPr>
              <a:buFont typeface="Wingdings" panose="05000000000000000000" pitchFamily="2" charset="2"/>
              <a:buChar char="q"/>
            </a:pPr>
            <a:r>
              <a:rPr lang="en-US" dirty="0" smtClean="0"/>
              <a:t>Emotions</a:t>
            </a:r>
            <a:endParaRPr lang="en-US" dirty="0"/>
          </a:p>
        </p:txBody>
      </p:sp>
    </p:spTree>
    <p:extLst>
      <p:ext uri="{BB962C8B-B14F-4D97-AF65-F5344CB8AC3E}">
        <p14:creationId xmlns:p14="http://schemas.microsoft.com/office/powerpoint/2010/main" val="364488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arn(inVertic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000"/>
                                        <p:tgtEl>
                                          <p:spTgt spid="3">
                                            <p:txEl>
                                              <p:pRg st="7" end="7"/>
                                            </p:txEl>
                                          </p:spTgt>
                                        </p:tgtEl>
                                      </p:cBhvr>
                                    </p:animEffect>
                                    <p:anim calcmode="lin" valueType="num">
                                      <p:cBhvr>
                                        <p:cTn id="3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ircle(in)">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30</TotalTime>
  <Words>176</Words>
  <Application>Microsoft Office PowerPoint</Application>
  <PresentationFormat>On-screen Show (4:3)</PresentationFormat>
  <Paragraphs>34</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Angles</vt:lpstr>
      <vt:lpstr>Positive Self-Talk</vt:lpstr>
      <vt:lpstr>The health benefits of positive thinking </vt:lpstr>
      <vt:lpstr>Identifying negative thinking </vt:lpstr>
      <vt:lpstr>Focusing on positive thinking </vt:lpstr>
      <vt:lpstr>Focusing on positive thinking, cont.</vt:lpstr>
      <vt:lpstr>PowerPoint Presentation</vt:lpstr>
      <vt:lpstr>Quick Review</vt:lpstr>
    </vt:vector>
  </TitlesOfParts>
  <Company>Jordan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Self-Talk</dc:title>
  <dc:creator>Jentry Johnson</dc:creator>
  <cp:lastModifiedBy>Jentry Johnson</cp:lastModifiedBy>
  <cp:revision>5</cp:revision>
  <dcterms:created xsi:type="dcterms:W3CDTF">2017-09-12T19:10:07Z</dcterms:created>
  <dcterms:modified xsi:type="dcterms:W3CDTF">2017-09-13T19:09:16Z</dcterms:modified>
</cp:coreProperties>
</file>