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44678-C129-4149-BBD6-212E4DA5FD6F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489AF-4BF7-40E9-ABC5-1EA0500C0C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HIV/ AIDS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Healthful behaviors to help protect you from infection</a:t>
            </a:r>
          </a:p>
          <a:p>
            <a:pPr lvl="1"/>
            <a:r>
              <a:rPr lang="en-US" dirty="0" smtClean="0"/>
              <a:t>Practice abstinence</a:t>
            </a:r>
          </a:p>
          <a:p>
            <a:pPr lvl="1"/>
            <a:r>
              <a:rPr lang="en-US" dirty="0" smtClean="0"/>
              <a:t>Do not share needles</a:t>
            </a:r>
          </a:p>
          <a:p>
            <a:pPr lvl="1"/>
            <a:r>
              <a:rPr lang="en-US" dirty="0" smtClean="0"/>
              <a:t>Avoid drug and alcohol use</a:t>
            </a:r>
          </a:p>
          <a:p>
            <a:pPr lvl="1"/>
            <a:r>
              <a:rPr lang="en-US" dirty="0" smtClean="0"/>
              <a:t>Use refusal skills when you feel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tested in:</a:t>
            </a:r>
          </a:p>
          <a:p>
            <a:pPr lvl="1"/>
            <a:r>
              <a:rPr lang="en-US" dirty="0" smtClean="0"/>
              <a:t>Doctors office</a:t>
            </a:r>
          </a:p>
          <a:p>
            <a:pPr lvl="1"/>
            <a:r>
              <a:rPr lang="en-US" dirty="0" smtClean="0"/>
              <a:t>Local health department</a:t>
            </a:r>
          </a:p>
          <a:p>
            <a:pPr lvl="1"/>
            <a:r>
              <a:rPr lang="en-US" dirty="0" smtClean="0"/>
              <a:t>Hospital</a:t>
            </a:r>
          </a:p>
          <a:p>
            <a:pPr lvl="1"/>
            <a:r>
              <a:rPr lang="en-US" dirty="0" smtClean="0"/>
              <a:t>HIV testing sites</a:t>
            </a:r>
          </a:p>
          <a:p>
            <a:r>
              <a:rPr lang="en-US" dirty="0" smtClean="0"/>
              <a:t>Typically a blood sample is needed or an oral specimen from the cheek and gum is collected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EIA (enzyme immunoassay) test- </a:t>
            </a:r>
            <a:r>
              <a:rPr lang="en-US" dirty="0" smtClean="0"/>
              <a:t>a test that screens for the presence of HIV antibodies</a:t>
            </a:r>
          </a:p>
          <a:p>
            <a:pPr lvl="1"/>
            <a:r>
              <a:rPr lang="en-US" dirty="0" smtClean="0"/>
              <a:t>Positive 2 times to move on to the next test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/>
              <a:t>Western Blot Test- </a:t>
            </a:r>
            <a:r>
              <a:rPr lang="en-US" dirty="0" smtClean="0"/>
              <a:t>a test that detects HIV antibodies and confirms the results of earlier EIA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early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proper medical care early to slow the progress of the virus</a:t>
            </a:r>
          </a:p>
          <a:p>
            <a:r>
              <a:rPr lang="en-US" dirty="0" smtClean="0"/>
              <a:t>Avoid behaviors that could spread HIV</a:t>
            </a:r>
          </a:p>
          <a:p>
            <a:r>
              <a:rPr lang="en-US" dirty="0" smtClean="0"/>
              <a:t>Gain peace of mind when the results are 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have been developed that slow the growth of </a:t>
            </a:r>
            <a:r>
              <a:rPr lang="en-US" dirty="0" err="1" smtClean="0"/>
              <a:t>th</a:t>
            </a:r>
            <a:r>
              <a:rPr lang="en-US" dirty="0" smtClean="0"/>
              <a:t> HIV virus and treats some symptoms</a:t>
            </a:r>
          </a:p>
          <a:p>
            <a:r>
              <a:rPr lang="en-US" dirty="0" smtClean="0"/>
              <a:t>No drug exists to cure it</a:t>
            </a:r>
          </a:p>
          <a:p>
            <a:r>
              <a:rPr lang="en-US" dirty="0" smtClean="0"/>
              <a:t>HAART- highly active antiretroviral therapy used to slow the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Human </a:t>
            </a:r>
            <a:r>
              <a:rPr lang="en-US" u="sng" dirty="0" err="1" smtClean="0"/>
              <a:t>Immunodeficiencey</a:t>
            </a:r>
            <a:r>
              <a:rPr lang="en-US" u="sng" dirty="0" smtClean="0"/>
              <a:t> virus (HIV)- </a:t>
            </a:r>
            <a:r>
              <a:rPr lang="en-US" dirty="0" smtClean="0"/>
              <a:t>a virus that attacks the immune system.</a:t>
            </a:r>
          </a:p>
          <a:p>
            <a:pPr lvl="1"/>
            <a:r>
              <a:rPr lang="en-US" dirty="0" smtClean="0"/>
              <a:t>Finds and destroys the white blood cells that fight disease</a:t>
            </a:r>
          </a:p>
          <a:p>
            <a:endParaRPr lang="en-US" dirty="0" smtClean="0"/>
          </a:p>
          <a:p>
            <a:r>
              <a:rPr lang="en-US" u="sng" dirty="0" smtClean="0"/>
              <a:t>Acquired Immunodeficiency Syndrome (AIDS)- </a:t>
            </a:r>
            <a:r>
              <a:rPr lang="en-US" dirty="0" smtClean="0"/>
              <a:t>a disease in which the immune system is weakened</a:t>
            </a:r>
          </a:p>
          <a:p>
            <a:pPr lvl="1"/>
            <a:r>
              <a:rPr lang="en-US" dirty="0" smtClean="0"/>
              <a:t>Deadliest disease in human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25 million people around the world have died because of it</a:t>
            </a:r>
          </a:p>
          <a:p>
            <a:endParaRPr lang="en-US" dirty="0" smtClean="0"/>
          </a:p>
          <a:p>
            <a:r>
              <a:rPr lang="en-US" dirty="0" smtClean="0"/>
              <a:t>Currently 40 million people worldwide have HIV/AIDS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12 million of the people who have HIV/AIDS are in the 15-24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7000 young people become infected everyday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cannot live outside the human body</a:t>
            </a:r>
          </a:p>
          <a:p>
            <a:r>
              <a:rPr lang="en-US" dirty="0" smtClean="0"/>
              <a:t>It can not be spread through airborne transmission, casual contact or insect bites</a:t>
            </a:r>
          </a:p>
          <a:p>
            <a:r>
              <a:rPr lang="en-US" dirty="0" smtClean="0"/>
              <a:t>Sweat, Tears, or saliva do not have enough virus in it to be considered dangerous</a:t>
            </a:r>
          </a:p>
          <a:p>
            <a:endParaRPr lang="en-US" dirty="0" smtClean="0"/>
          </a:p>
          <a:p>
            <a:r>
              <a:rPr lang="en-US" dirty="0" smtClean="0"/>
              <a:t>HIV is transmitted among humans only when one person’s infected blood, semen, or vaginal secretions comes in contact with another person’s broken skin or mucous membranes.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Mucous Membranes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Eyes</a:t>
            </a:r>
          </a:p>
          <a:p>
            <a:r>
              <a:rPr lang="en-US" dirty="0" smtClean="0"/>
              <a:t>Mouth</a:t>
            </a:r>
          </a:p>
          <a:p>
            <a:r>
              <a:rPr lang="en-US" dirty="0" smtClean="0"/>
              <a:t>Nose</a:t>
            </a:r>
          </a:p>
          <a:p>
            <a:r>
              <a:rPr lang="en-US" dirty="0" smtClean="0"/>
              <a:t>Vagina</a:t>
            </a:r>
          </a:p>
          <a:p>
            <a:r>
              <a:rPr lang="en-US" dirty="0" smtClean="0"/>
              <a:t>Rectum</a:t>
            </a:r>
          </a:p>
          <a:p>
            <a:r>
              <a:rPr lang="en-US" dirty="0" smtClean="0"/>
              <a:t>The opening of the penis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is spread in 3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During sexual intercourse</a:t>
            </a:r>
          </a:p>
          <a:p>
            <a:pPr lvl="1"/>
            <a:r>
              <a:rPr lang="en-US" dirty="0" smtClean="0"/>
              <a:t>Enters the bloodstream</a:t>
            </a:r>
          </a:p>
          <a:p>
            <a:pPr lvl="1"/>
            <a:r>
              <a:rPr lang="en-US" dirty="0" smtClean="0"/>
              <a:t>People with STDs are more likely to get HIV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sharing needles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mother to baby</a:t>
            </a:r>
          </a:p>
          <a:p>
            <a:pPr marL="880110" lvl="1" indent="-514350"/>
            <a:r>
              <a:rPr lang="en-US" dirty="0" smtClean="0"/>
              <a:t>Passes on through the umbilical cord, during child birth or through breast feeding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HIV/AIDS affects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attacks the body’s immune system by destroying lymphocytes</a:t>
            </a:r>
          </a:p>
          <a:p>
            <a:r>
              <a:rPr lang="en-US" dirty="0" smtClean="0"/>
              <a:t>Kills B cells and T cells by infecting them and reproducing in them</a:t>
            </a:r>
          </a:p>
          <a:p>
            <a:r>
              <a:rPr lang="en-US" dirty="0" smtClean="0"/>
              <a:t>As more cells are destroyed the immune system becomes weaker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HIV’s stages to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Asymptomatic stage</a:t>
            </a:r>
          </a:p>
          <a:p>
            <a:pPr lvl="1"/>
            <a:r>
              <a:rPr lang="en-US" dirty="0" smtClean="0"/>
              <a:t>Can last for 10 years or more</a:t>
            </a:r>
          </a:p>
          <a:p>
            <a:pPr lvl="1"/>
            <a:r>
              <a:rPr lang="en-US" dirty="0" smtClean="0"/>
              <a:t>Virus is confined to the lymph nodes</a:t>
            </a:r>
          </a:p>
          <a:p>
            <a:r>
              <a:rPr lang="en-US" dirty="0" smtClean="0"/>
              <a:t>Middle stage</a:t>
            </a:r>
          </a:p>
          <a:p>
            <a:pPr lvl="1"/>
            <a:r>
              <a:rPr lang="en-US" dirty="0" smtClean="0"/>
              <a:t>Occurs in about 40-70% of patients</a:t>
            </a:r>
          </a:p>
          <a:p>
            <a:pPr lvl="1"/>
            <a:r>
              <a:rPr lang="en-US" dirty="0" smtClean="0"/>
              <a:t>Fever, headache, sore throat, rash, diarrhea, and enlarged lymph nodes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HIV’s stages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Symptomatic stage</a:t>
            </a:r>
          </a:p>
          <a:p>
            <a:pPr lvl="1"/>
            <a:r>
              <a:rPr lang="en-US" dirty="0" smtClean="0"/>
              <a:t>Helper T cells fall to 200-400 per ml of blood</a:t>
            </a:r>
          </a:p>
          <a:p>
            <a:pPr lvl="1"/>
            <a:r>
              <a:rPr lang="en-US" dirty="0" smtClean="0"/>
              <a:t>Flu like symptoms, headache, fever, body aches, swollen glands, diminished appetite, </a:t>
            </a:r>
            <a:r>
              <a:rPr lang="en-US" dirty="0" err="1" smtClean="0"/>
              <a:t>weightloss</a:t>
            </a:r>
            <a:r>
              <a:rPr lang="en-US" dirty="0" smtClean="0"/>
              <a:t>, and skin rashes</a:t>
            </a:r>
          </a:p>
          <a:p>
            <a:endParaRPr lang="en-US" dirty="0" smtClean="0"/>
          </a:p>
          <a:p>
            <a:r>
              <a:rPr lang="en-US" dirty="0" smtClean="0"/>
              <a:t>AIDS stage</a:t>
            </a:r>
          </a:p>
          <a:p>
            <a:pPr lvl="1"/>
            <a:r>
              <a:rPr lang="en-US" dirty="0" smtClean="0"/>
              <a:t>Helper T cells drop to less than 200</a:t>
            </a:r>
          </a:p>
          <a:p>
            <a:pPr lvl="1"/>
            <a:r>
              <a:rPr lang="en-US" dirty="0" smtClean="0"/>
              <a:t>More AIDS opportunistic illnesses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516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HIV/ AIDS</vt:lpstr>
      <vt:lpstr>What is HIV/AIDS</vt:lpstr>
      <vt:lpstr>Slide 3</vt:lpstr>
      <vt:lpstr>Understanding HIV/AIDS</vt:lpstr>
      <vt:lpstr>Mucous Membranes </vt:lpstr>
      <vt:lpstr>HIV is spread in 3 ways</vt:lpstr>
      <vt:lpstr>How HIV/AIDS affects the immune system</vt:lpstr>
      <vt:lpstr>HIV’s stages to AIDS</vt:lpstr>
      <vt:lpstr>HIV’s stages continued</vt:lpstr>
      <vt:lpstr>Preventing HIV/AIDS</vt:lpstr>
      <vt:lpstr>Diagnosing HIV/AIDS</vt:lpstr>
      <vt:lpstr>Types of Tests</vt:lpstr>
      <vt:lpstr>Benefits of early diagnosis</vt:lpstr>
      <vt:lpstr>Treating HIV/AIDS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 AIDS</dc:title>
  <dc:creator>jentry.johnson</dc:creator>
  <cp:lastModifiedBy>jentry.johnson</cp:lastModifiedBy>
  <cp:revision>2</cp:revision>
  <dcterms:created xsi:type="dcterms:W3CDTF">2010-12-08T16:43:05Z</dcterms:created>
  <dcterms:modified xsi:type="dcterms:W3CDTF">2010-12-08T19:11:26Z</dcterms:modified>
</cp:coreProperties>
</file>