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19"/>
  </p:notesMasterIdLst>
  <p:handoutMasterIdLst>
    <p:handoutMasterId r:id="rId20"/>
  </p:handoutMasterIdLst>
  <p:sldIdLst>
    <p:sldId id="256" r:id="rId3"/>
    <p:sldId id="261" r:id="rId4"/>
    <p:sldId id="257" r:id="rId5"/>
    <p:sldId id="258" r:id="rId6"/>
    <p:sldId id="259" r:id="rId7"/>
    <p:sldId id="260" r:id="rId8"/>
    <p:sldId id="277" r:id="rId9"/>
    <p:sldId id="262" r:id="rId10"/>
    <p:sldId id="263" r:id="rId11"/>
    <p:sldId id="264" r:id="rId12"/>
    <p:sldId id="276" r:id="rId13"/>
    <p:sldId id="269" r:id="rId14"/>
    <p:sldId id="271" r:id="rId15"/>
    <p:sldId id="272" r:id="rId16"/>
    <p:sldId id="273" r:id="rId17"/>
    <p:sldId id="274" r:id="rId18"/>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712" autoAdjust="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62E28168-684F-49CB-A120-4CD73D85487A}" type="datetimeFigureOut">
              <a:rPr lang="en-US" smtClean="0"/>
              <a:t>9/1/2017</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F41312F6-485F-41B4-85A1-225B0928E4E1}" type="slidenum">
              <a:rPr lang="en-US" smtClean="0"/>
              <a:t>‹#›</a:t>
            </a:fld>
            <a:endParaRPr lang="en-US"/>
          </a:p>
        </p:txBody>
      </p:sp>
    </p:spTree>
    <p:extLst>
      <p:ext uri="{BB962C8B-B14F-4D97-AF65-F5344CB8AC3E}">
        <p14:creationId xmlns:p14="http://schemas.microsoft.com/office/powerpoint/2010/main" val="1110966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BD73FB8D-4F4B-4527-B0AF-8A722EE3EB0C}" type="datetimeFigureOut">
              <a:rPr lang="en-US" smtClean="0"/>
              <a:t>9/1/2017</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DED83BE5-A1AB-4A2E-BF3C-9900AF2ED619}" type="slidenum">
              <a:rPr lang="en-US" smtClean="0"/>
              <a:t>‹#›</a:t>
            </a:fld>
            <a:endParaRPr lang="en-US"/>
          </a:p>
        </p:txBody>
      </p:sp>
    </p:spTree>
    <p:extLst>
      <p:ext uri="{BB962C8B-B14F-4D97-AF65-F5344CB8AC3E}">
        <p14:creationId xmlns:p14="http://schemas.microsoft.com/office/powerpoint/2010/main" val="15870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326" indent="-232326">
              <a:buAutoNum type="arabicPeriod"/>
            </a:pPr>
            <a:r>
              <a:rPr lang="en-US" dirty="0" smtClean="0"/>
              <a:t>Can anyone think of someone they know who has</a:t>
            </a:r>
            <a:r>
              <a:rPr lang="en-US" baseline="0" dirty="0" smtClean="0"/>
              <a:t> been through a tough time but has been able to recover from it?</a:t>
            </a:r>
          </a:p>
          <a:p>
            <a:pPr marL="232326" indent="-232326">
              <a:buAutoNum type="arabicPeriod"/>
            </a:pPr>
            <a:r>
              <a:rPr lang="en-US" baseline="0" dirty="0" smtClean="0"/>
              <a:t>What are some examples of positive self talk?</a:t>
            </a:r>
          </a:p>
          <a:p>
            <a:pPr marL="232326" indent="-232326">
              <a:buAutoNum type="arabicPeriod"/>
            </a:pPr>
            <a:r>
              <a:rPr lang="en-US" baseline="0" dirty="0" smtClean="0"/>
              <a:t>What are some examples of negative self talk?</a:t>
            </a:r>
            <a:endParaRPr lang="en-US" dirty="0"/>
          </a:p>
        </p:txBody>
      </p:sp>
      <p:sp>
        <p:nvSpPr>
          <p:cNvPr id="4" name="Slide Number Placeholder 3"/>
          <p:cNvSpPr>
            <a:spLocks noGrp="1"/>
          </p:cNvSpPr>
          <p:nvPr>
            <p:ph type="sldNum" sz="quarter" idx="10"/>
          </p:nvPr>
        </p:nvSpPr>
        <p:spPr/>
        <p:txBody>
          <a:bodyPr/>
          <a:lstStyle/>
          <a:p>
            <a:fld id="{DED83BE5-A1AB-4A2E-BF3C-9900AF2ED619}" type="slidenum">
              <a:rPr lang="en-US" smtClean="0"/>
              <a:t>4</a:t>
            </a:fld>
            <a:endParaRPr lang="en-US"/>
          </a:p>
        </p:txBody>
      </p:sp>
    </p:spTree>
    <p:extLst>
      <p:ext uri="{BB962C8B-B14F-4D97-AF65-F5344CB8AC3E}">
        <p14:creationId xmlns:p14="http://schemas.microsoft.com/office/powerpoint/2010/main" val="168784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Has anyone tried a new activity and discovered</a:t>
            </a:r>
            <a:r>
              <a:rPr lang="en-US" baseline="0" dirty="0" smtClean="0"/>
              <a:t> a talent?</a:t>
            </a:r>
          </a:p>
          <a:p>
            <a:r>
              <a:rPr lang="en-US" baseline="0" dirty="0" smtClean="0"/>
              <a:t>Anyone doing volunteer?</a:t>
            </a:r>
            <a:endParaRPr lang="en-US" dirty="0"/>
          </a:p>
        </p:txBody>
      </p:sp>
      <p:sp>
        <p:nvSpPr>
          <p:cNvPr id="4" name="Slide Number Placeholder 3"/>
          <p:cNvSpPr>
            <a:spLocks noGrp="1"/>
          </p:cNvSpPr>
          <p:nvPr>
            <p:ph type="sldNum" sz="quarter" idx="10"/>
          </p:nvPr>
        </p:nvSpPr>
        <p:spPr/>
        <p:txBody>
          <a:bodyPr/>
          <a:lstStyle/>
          <a:p>
            <a:fld id="{DED83BE5-A1AB-4A2E-BF3C-9900AF2ED619}" type="slidenum">
              <a:rPr lang="en-US" smtClean="0"/>
              <a:t>6</a:t>
            </a:fld>
            <a:endParaRPr lang="en-US"/>
          </a:p>
        </p:txBody>
      </p:sp>
    </p:spTree>
    <p:extLst>
      <p:ext uri="{BB962C8B-B14F-4D97-AF65-F5344CB8AC3E}">
        <p14:creationId xmlns:p14="http://schemas.microsoft.com/office/powerpoint/2010/main" val="2328126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Phuket</a:t>
            </a:r>
            <a:r>
              <a:rPr lang="en-US" baseline="0" dirty="0" smtClean="0"/>
              <a:t> Thailand December 26 2004</a:t>
            </a:r>
          </a:p>
          <a:p>
            <a:r>
              <a:rPr lang="en-US" baseline="0" dirty="0" smtClean="0"/>
              <a:t>Death toll: </a:t>
            </a:r>
            <a:r>
              <a:rPr lang="en-US" baseline="0" dirty="0" err="1" smtClean="0"/>
              <a:t>approx</a:t>
            </a:r>
            <a:r>
              <a:rPr lang="en-US" baseline="0" dirty="0" smtClean="0"/>
              <a:t> 230,000 people</a:t>
            </a:r>
            <a:endParaRPr lang="en-US" dirty="0"/>
          </a:p>
        </p:txBody>
      </p:sp>
      <p:sp>
        <p:nvSpPr>
          <p:cNvPr id="4" name="Slide Number Placeholder 3"/>
          <p:cNvSpPr>
            <a:spLocks noGrp="1"/>
          </p:cNvSpPr>
          <p:nvPr>
            <p:ph type="sldNum" sz="quarter" idx="10"/>
          </p:nvPr>
        </p:nvSpPr>
        <p:spPr/>
        <p:txBody>
          <a:bodyPr/>
          <a:lstStyle/>
          <a:p>
            <a:fld id="{DED83BE5-A1AB-4A2E-BF3C-9900AF2ED619}" type="slidenum">
              <a:rPr lang="en-US" smtClean="0"/>
              <a:t>10</a:t>
            </a:fld>
            <a:endParaRPr lang="en-US"/>
          </a:p>
        </p:txBody>
      </p:sp>
    </p:spTree>
    <p:extLst>
      <p:ext uri="{BB962C8B-B14F-4D97-AF65-F5344CB8AC3E}">
        <p14:creationId xmlns:p14="http://schemas.microsoft.com/office/powerpoint/2010/main" val="754793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D83BE5-A1AB-4A2E-BF3C-9900AF2ED619}" type="slidenum">
              <a:rPr lang="en-US" smtClean="0"/>
              <a:t>16</a:t>
            </a:fld>
            <a:endParaRPr lang="en-US"/>
          </a:p>
        </p:txBody>
      </p:sp>
    </p:spTree>
    <p:extLst>
      <p:ext uri="{BB962C8B-B14F-4D97-AF65-F5344CB8AC3E}">
        <p14:creationId xmlns:p14="http://schemas.microsoft.com/office/powerpoint/2010/main" val="2971521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D26C43C-7842-4111-810E-351115E02CDF}" type="datetimeFigureOut">
              <a:rPr lang="en-US" smtClean="0"/>
              <a:t>9/1/2017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0186417-C1F3-4F7C-9432-043AC9B9B451}"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6C43C-7842-4111-810E-351115E02CDF}" type="datetimeFigureOut">
              <a:rPr lang="en-US" smtClean="0"/>
              <a:t>9/1/2017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86417-C1F3-4F7C-9432-043AC9B9B45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0186417-C1F3-4F7C-9432-043AC9B9B451}"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6C43C-7842-4111-810E-351115E02CDF}" type="datetimeFigureOut">
              <a:rPr lang="en-US" smtClean="0"/>
              <a:t>9/1/2017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D70FC80-6938-ED49-8CCD-1CE5C79390DA}" type="datetimeFigureOut">
              <a:rPr lang="en-US" smtClean="0">
                <a:solidFill>
                  <a:prstClr val="black">
                    <a:tint val="75000"/>
                  </a:prstClr>
                </a:solidFill>
              </a:rPr>
              <a:pPr/>
              <a:t>9/1/2017</a:t>
            </a:fld>
            <a:endParaRPr lang="en-US">
              <a:solidFill>
                <a:prstClr val="black">
                  <a:tint val="75000"/>
                </a:prstClr>
              </a:solidFill>
            </a:endParaRPr>
          </a:p>
        </p:txBody>
      </p:sp>
      <p:sp>
        <p:nvSpPr>
          <p:cNvPr id="17" name="Footer Placeholder 16"/>
          <p:cNvSpPr>
            <a:spLocks noGrp="1"/>
          </p:cNvSpPr>
          <p:nvPr>
            <p:ph type="ftr" sz="quarter" idx="11"/>
          </p:nvPr>
        </p:nvSpPr>
        <p:spPr/>
        <p:txBody>
          <a:bodyPr/>
          <a:lstStyle/>
          <a:p>
            <a:endParaRPr lang="en-US">
              <a:solidFill>
                <a:prstClr val="black">
                  <a:tint val="75000"/>
                </a:prstClr>
              </a:solidFill>
            </a:endParaRP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9787CA7-BADF-F94D-84B1-62A6E654701D}" type="slidenum">
              <a:rPr lang="en-US" smtClean="0">
                <a:solidFill>
                  <a:prstClr val="black">
                    <a:tint val="75000"/>
                  </a:prstClr>
                </a:solidFill>
              </a:rPr>
              <a:pPr/>
              <a:t>‹#›</a:t>
            </a:fld>
            <a:endParaRPr lang="en-US">
              <a:solidFill>
                <a:prstClr val="black">
                  <a:tint val="75000"/>
                </a:prst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D70FC80-6938-ED49-8CCD-1CE5C79390DA}" type="datetimeFigureOut">
              <a:rPr lang="en-US" smtClean="0">
                <a:solidFill>
                  <a:prstClr val="black">
                    <a:tint val="75000"/>
                  </a:prstClr>
                </a:solidFill>
              </a:rPr>
              <a:pPr/>
              <a:t>9/1/2017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4361688" y="1026372"/>
            <a:ext cx="457200" cy="441325"/>
          </a:xfrm>
        </p:spPr>
        <p:txBody>
          <a:bodyPr/>
          <a:lstStyle/>
          <a:p>
            <a:fld id="{49787CA7-BADF-F94D-84B1-62A6E654701D}" type="slidenum">
              <a:rPr lang="en-US" smtClean="0">
                <a:solidFill>
                  <a:prstClr val="black">
                    <a:tint val="75000"/>
                  </a:prstClr>
                </a:solidFill>
              </a:rPr>
              <a:pPr/>
              <a:t>‹#›</a:t>
            </a:fld>
            <a:endParaRPr lang="en-US">
              <a:solidFill>
                <a:prstClr val="black">
                  <a:tint val="75000"/>
                </a:prst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Date Placeholder 3"/>
          <p:cNvSpPr>
            <a:spLocks noGrp="1"/>
          </p:cNvSpPr>
          <p:nvPr>
            <p:ph type="dt" sz="half" idx="10"/>
          </p:nvPr>
        </p:nvSpPr>
        <p:spPr/>
        <p:txBody>
          <a:bodyPr/>
          <a:lstStyle/>
          <a:p>
            <a:fld id="{0D70FC80-6938-ED49-8CCD-1CE5C79390DA}" type="datetimeFigureOut">
              <a:rPr lang="en-US" smtClean="0">
                <a:solidFill>
                  <a:prstClr val="black">
                    <a:tint val="75000"/>
                  </a:prstClr>
                </a:solidFill>
              </a:rPr>
              <a:pPr/>
              <a:t>9/1/2017</a:t>
            </a:fld>
            <a:endParaRPr lang="en-US">
              <a:solidFill>
                <a:prstClr val="black">
                  <a:tint val="75000"/>
                </a:prstClr>
              </a:solidFill>
            </a:endParaRP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9787CA7-BADF-F94D-84B1-62A6E654701D}" type="slidenum">
              <a:rPr lang="en-US" smtClean="0">
                <a:solidFill>
                  <a:prstClr val="black">
                    <a:tint val="75000"/>
                  </a:prstClr>
                </a:solidFill>
              </a:rPr>
              <a:pPr/>
              <a:t>‹#›</a:t>
            </a:fld>
            <a:endParaRPr lang="en-US">
              <a:solidFill>
                <a:prstClr val="black">
                  <a:tint val="75000"/>
                </a:prst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D70FC80-6938-ED49-8CCD-1CE5C79390DA}" type="datetimeFigureOut">
              <a:rPr lang="en-US" smtClean="0">
                <a:solidFill>
                  <a:prstClr val="black">
                    <a:tint val="75000"/>
                  </a:prstClr>
                </a:solidFill>
              </a:rPr>
              <a:pPr/>
              <a:t>9/1/2017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9787CA7-BADF-F94D-84B1-62A6E654701D}" type="slidenum">
              <a:rPr lang="en-US" smtClean="0">
                <a:solidFill>
                  <a:prstClr val="black">
                    <a:tint val="75000"/>
                  </a:prstClr>
                </a:solidFill>
              </a:rPr>
              <a:pPr/>
              <a:t>‹#›</a:t>
            </a:fld>
            <a:endParaRPr lang="en-US">
              <a:solidFill>
                <a:prstClr val="black">
                  <a:tint val="75000"/>
                </a:prst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D70FC80-6938-ED49-8CCD-1CE5C79390DA}" type="datetimeFigureOut">
              <a:rPr lang="en-US" smtClean="0">
                <a:solidFill>
                  <a:prstClr val="black">
                    <a:tint val="75000"/>
                  </a:prstClr>
                </a:solidFill>
              </a:rPr>
              <a:pPr/>
              <a:t>9/1/2017</a:t>
            </a:fld>
            <a:endParaRPr lang="en-US">
              <a:solidFill>
                <a:prstClr val="black">
                  <a:tint val="75000"/>
                </a:prstClr>
              </a:solidFill>
            </a:endParaRPr>
          </a:p>
        </p:txBody>
      </p:sp>
      <p:sp>
        <p:nvSpPr>
          <p:cNvPr id="8" name="Footer Placeholder 7"/>
          <p:cNvSpPr>
            <a:spLocks noGrp="1"/>
          </p:cNvSpPr>
          <p:nvPr>
            <p:ph type="ftr" sz="quarter" idx="11"/>
          </p:nvPr>
        </p:nvSpPr>
        <p:spPr>
          <a:xfrm>
            <a:off x="304800" y="6409944"/>
            <a:ext cx="3581400" cy="365760"/>
          </a:xfrm>
        </p:spPr>
        <p:txBody>
          <a:bodyPr/>
          <a:lstStyle/>
          <a:p>
            <a:endParaRPr lang="en-US">
              <a:solidFill>
                <a:prstClr val="black">
                  <a:tint val="75000"/>
                </a:prstClr>
              </a:solidFill>
            </a:endParaRP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9787CA7-BADF-F94D-84B1-62A6E654701D}" type="slidenum">
              <a:rPr lang="en-US" smtClean="0">
                <a:solidFill>
                  <a:prstClr val="black">
                    <a:tint val="75000"/>
                  </a:prstClr>
                </a:solidFill>
              </a:rPr>
              <a:pPr/>
              <a:t>‹#›</a:t>
            </a:fld>
            <a:endParaRPr lang="en-US">
              <a:solidFill>
                <a:prstClr val="black">
                  <a:tint val="75000"/>
                </a:prst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D70FC80-6938-ED49-8CCD-1CE5C79390DA}" type="datetimeFigureOut">
              <a:rPr lang="en-US" smtClean="0">
                <a:solidFill>
                  <a:prstClr val="black">
                    <a:tint val="75000"/>
                  </a:prstClr>
                </a:solidFill>
              </a:rPr>
              <a:pPr/>
              <a:t>9/1/2017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a:xfrm>
            <a:off x="4343400" y="1036020"/>
            <a:ext cx="457200" cy="441325"/>
          </a:xfrm>
        </p:spPr>
        <p:txBody>
          <a:bodyPr/>
          <a:lstStyle/>
          <a:p>
            <a:fld id="{49787CA7-BADF-F94D-84B1-62A6E654701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D70FC80-6938-ED49-8CCD-1CE5C79390DA}" type="datetimeFigureOut">
              <a:rPr lang="en-US" smtClean="0">
                <a:solidFill>
                  <a:prstClr val="black">
                    <a:tint val="75000"/>
                  </a:prstClr>
                </a:solidFill>
              </a:rPr>
              <a:pPr/>
              <a:t>9/1/2017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9787CA7-BADF-F94D-84B1-62A6E654701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9787CA7-BADF-F94D-84B1-62A6E654701D}" type="slidenum">
              <a:rPr lang="en-US" smtClean="0">
                <a:solidFill>
                  <a:prstClr val="black">
                    <a:tint val="75000"/>
                  </a:prstClr>
                </a:solidFill>
              </a:rPr>
              <a:pPr/>
              <a:t>‹#›</a:t>
            </a:fld>
            <a:endParaRPr lang="en-US">
              <a:solidFill>
                <a:prstClr val="black">
                  <a:tint val="75000"/>
                </a:prst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D70FC80-6938-ED49-8CCD-1CE5C79390DA}" type="datetimeFigureOut">
              <a:rPr lang="en-US" smtClean="0">
                <a:solidFill>
                  <a:prstClr val="black">
                    <a:tint val="75000"/>
                  </a:prstClr>
                </a:solidFill>
              </a:rPr>
              <a:pPr/>
              <a:t>9/1/2017</a:t>
            </a:fld>
            <a:endParaRPr lang="en-US">
              <a:solidFill>
                <a:prstClr val="black">
                  <a:tint val="75000"/>
                </a:prstClr>
              </a:solidFill>
            </a:endParaRPr>
          </a:p>
        </p:txBody>
      </p:sp>
      <p:sp>
        <p:nvSpPr>
          <p:cNvPr id="6" name="Footer Placeholder 5"/>
          <p:cNvSpPr>
            <a:spLocks noGrp="1"/>
          </p:cNvSpPr>
          <p:nvPr>
            <p:ph type="ftr" sz="quarter" idx="11"/>
          </p:nvPr>
        </p:nvSpPr>
        <p:spPr>
          <a:xfrm>
            <a:off x="301752" y="6410848"/>
            <a:ext cx="3383280" cy="365760"/>
          </a:xfrm>
        </p:spPr>
        <p:txBody>
          <a:bodyPr/>
          <a:lstStyle/>
          <a:p>
            <a:endParaRPr lang="en-US">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D26C43C-7842-4111-810E-351115E02CDF}" type="datetimeFigureOut">
              <a:rPr lang="en-US" smtClean="0"/>
              <a:t>9/1/2017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0186417-C1F3-4F7C-9432-043AC9B9B451}"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9787CA7-BADF-F94D-84B1-62A6E654701D}" type="slidenum">
              <a:rPr lang="en-US" smtClean="0">
                <a:solidFill>
                  <a:prstClr val="black">
                    <a:tint val="75000"/>
                  </a:prstClr>
                </a:solidFill>
              </a:rPr>
              <a:pPr/>
              <a:t>‹#›</a:t>
            </a:fld>
            <a:endParaRPr lang="en-US">
              <a:solidFill>
                <a:prstClr val="black">
                  <a:tint val="75000"/>
                </a:prst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D70FC80-6938-ED49-8CCD-1CE5C79390DA}" type="datetimeFigureOut">
              <a:rPr lang="en-US" smtClean="0">
                <a:solidFill>
                  <a:prstClr val="black">
                    <a:tint val="75000"/>
                  </a:prstClr>
                </a:solidFill>
              </a:rPr>
              <a:pPr/>
              <a:t>9/1/2017</a:t>
            </a:fld>
            <a:endParaRPr lang="en-US">
              <a:solidFill>
                <a:prstClr val="black">
                  <a:tint val="75000"/>
                </a:prstClr>
              </a:solidFill>
            </a:endParaRPr>
          </a:p>
        </p:txBody>
      </p:sp>
      <p:sp>
        <p:nvSpPr>
          <p:cNvPr id="6" name="Footer Placeholder 5"/>
          <p:cNvSpPr>
            <a:spLocks noGrp="1"/>
          </p:cNvSpPr>
          <p:nvPr>
            <p:ph type="ftr" sz="quarter" idx="11"/>
          </p:nvPr>
        </p:nvSpPr>
        <p:spPr>
          <a:xfrm>
            <a:off x="301752" y="6410848"/>
            <a:ext cx="3584448" cy="365760"/>
          </a:xfrm>
        </p:spPr>
        <p:txBody>
          <a:bodyPr/>
          <a:lstStyle/>
          <a:p>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70FC80-6938-ED49-8CCD-1CE5C79390DA}" type="datetimeFigureOut">
              <a:rPr lang="en-US" smtClean="0">
                <a:solidFill>
                  <a:prstClr val="black">
                    <a:tint val="75000"/>
                  </a:prstClr>
                </a:solidFill>
              </a:rPr>
              <a:pPr/>
              <a:t>9/1/2017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9787CA7-BADF-F94D-84B1-62A6E654701D}" type="slidenum">
              <a:rPr lang="en-US" smtClean="0">
                <a:solidFill>
                  <a:prstClr val="black">
                    <a:tint val="75000"/>
                  </a:prstClr>
                </a:solidFill>
              </a:rPr>
              <a:pPr/>
              <a:t>‹#›</a:t>
            </a:fld>
            <a:endParaRPr lang="en-US">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9787CA7-BADF-F94D-84B1-62A6E654701D}" type="slidenum">
              <a:rPr lang="en-US" smtClean="0">
                <a:solidFill>
                  <a:prstClr val="black">
                    <a:tint val="75000"/>
                  </a:prstClr>
                </a:solidFill>
              </a:rPr>
              <a:pPr/>
              <a:t>‹#›</a:t>
            </a:fld>
            <a:endParaRPr lang="en-US">
              <a:solidFill>
                <a:prstClr val="black">
                  <a:tint val="75000"/>
                </a:prst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70FC80-6938-ED49-8CCD-1CE5C79390DA}" type="datetimeFigureOut">
              <a:rPr lang="en-US" smtClean="0">
                <a:solidFill>
                  <a:prstClr val="black">
                    <a:tint val="75000"/>
                  </a:prstClr>
                </a:solidFill>
              </a:rPr>
              <a:pPr/>
              <a:t>9/1/2017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D26C43C-7842-4111-810E-351115E02CDF}" type="datetimeFigureOut">
              <a:rPr lang="en-US" smtClean="0"/>
              <a:t>9/1/2017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0186417-C1F3-4F7C-9432-043AC9B9B451}"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D26C43C-7842-4111-810E-351115E02CDF}" type="datetimeFigureOut">
              <a:rPr lang="en-US" smtClean="0"/>
              <a:t>9/1/2017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186417-C1F3-4F7C-9432-043AC9B9B451}"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D26C43C-7842-4111-810E-351115E02CDF}" type="datetimeFigureOut">
              <a:rPr lang="en-US" smtClean="0"/>
              <a:t>9/1/2017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0186417-C1F3-4F7C-9432-043AC9B9B451}"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26C43C-7842-4111-810E-351115E02CDF}" type="datetimeFigureOut">
              <a:rPr lang="en-US" smtClean="0"/>
              <a:t>9/1/2017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0186417-C1F3-4F7C-9432-043AC9B9B4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D26C43C-7842-4111-810E-351115E02CDF}" type="datetimeFigureOut">
              <a:rPr lang="en-US" smtClean="0"/>
              <a:t>9/1/2017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0186417-C1F3-4F7C-9432-043AC9B9B4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0186417-C1F3-4F7C-9432-043AC9B9B451}"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D26C43C-7842-4111-810E-351115E02CDF}" type="datetimeFigureOut">
              <a:rPr lang="en-US" smtClean="0"/>
              <a:t>9/1/2017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0186417-C1F3-4F7C-9432-043AC9B9B451}"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D26C43C-7842-4111-810E-351115E02CDF}" type="datetimeFigureOut">
              <a:rPr lang="en-US" smtClean="0"/>
              <a:t>9/1/2017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defTabSz="457200"/>
            <a:fld id="{0D70FC80-6938-ED49-8CCD-1CE5C79390DA}" type="datetimeFigureOut">
              <a:rPr lang="en-US" smtClean="0">
                <a:solidFill>
                  <a:prstClr val="black">
                    <a:tint val="75000"/>
                  </a:prstClr>
                </a:solidFill>
              </a:rPr>
              <a:pPr defTabSz="457200"/>
              <a:t>9/1/2017</a:t>
            </a:fld>
            <a:endParaRPr lang="en-US">
              <a:solidFill>
                <a:prstClr val="black">
                  <a:tint val="75000"/>
                </a:prstClr>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defTabSz="457200"/>
            <a:endParaRPr lang="en-US">
              <a:solidFill>
                <a:prstClr val="black">
                  <a:tint val="75000"/>
                </a:prstClr>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defTabSz="457200"/>
            <a:fld id="{49787CA7-BADF-F94D-84B1-62A6E654701D}" type="slidenum">
              <a:rPr lang="en-US" smtClean="0">
                <a:solidFill>
                  <a:prstClr val="black">
                    <a:tint val="75000"/>
                  </a:prstClr>
                </a:solidFill>
              </a:rPr>
              <a:pPr defTabSz="457200"/>
              <a:t>‹#›</a:t>
            </a:fld>
            <a:endParaRPr lang="en-US">
              <a:solidFill>
                <a:prstClr val="black">
                  <a:tint val="75000"/>
                </a:prst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defTabSz="457200"/>
            <a:fld id="{0D70FC80-6938-ED49-8CCD-1CE5C79390DA}" type="datetimeFigureOut">
              <a:rPr lang="en-US" smtClean="0">
                <a:solidFill>
                  <a:prstClr val="black">
                    <a:tint val="75000"/>
                  </a:prstClr>
                </a:solidFill>
              </a:rPr>
              <a:pPr defTabSz="457200"/>
              <a:t>9/1/2017</a:t>
            </a:fld>
            <a:endParaRPr lang="en-US">
              <a:solidFill>
                <a:prstClr val="black">
                  <a:tint val="75000"/>
                </a:prstClr>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defTabSz="457200"/>
            <a:endParaRPr lang="en-US">
              <a:solidFill>
                <a:prstClr val="black">
                  <a:tint val="75000"/>
                </a:prstClr>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defTabSz="457200"/>
            <a:fld id="{49787CA7-BADF-F94D-84B1-62A6E654701D}" type="slidenum">
              <a:rPr lang="en-US" smtClean="0">
                <a:solidFill>
                  <a:prstClr val="black">
                    <a:tint val="75000"/>
                  </a:prstClr>
                </a:solidFill>
              </a:rPr>
              <a:pPr defTabSz="457200"/>
              <a:t>‹#›</a:t>
            </a:fld>
            <a:endParaRPr lang="en-US">
              <a:solidFill>
                <a:prstClr val="black">
                  <a:tint val="75000"/>
                </a:prst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www.nssa.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Chap 3 Lesson 1</a:t>
            </a:r>
            <a:endParaRPr lang="en-US" dirty="0"/>
          </a:p>
        </p:txBody>
      </p:sp>
      <p:sp>
        <p:nvSpPr>
          <p:cNvPr id="2" name="Title 1"/>
          <p:cNvSpPr>
            <a:spLocks noGrp="1"/>
          </p:cNvSpPr>
          <p:nvPr>
            <p:ph type="ctrTitle"/>
          </p:nvPr>
        </p:nvSpPr>
        <p:spPr/>
        <p:txBody>
          <a:bodyPr>
            <a:normAutofit/>
          </a:bodyPr>
          <a:lstStyle/>
          <a:p>
            <a:r>
              <a:rPr lang="en-US" dirty="0" smtClean="0"/>
              <a:t>Developing Your Self-Esteem</a:t>
            </a:r>
            <a:endParaRPr lang="en-US" dirty="0"/>
          </a:p>
        </p:txBody>
      </p:sp>
    </p:spTree>
    <p:extLst>
      <p:ext uri="{BB962C8B-B14F-4D97-AF65-F5344CB8AC3E}">
        <p14:creationId xmlns:p14="http://schemas.microsoft.com/office/powerpoint/2010/main" val="2656560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Soul Surfer</a:t>
            </a:r>
            <a:endParaRPr lang="en-US" dirty="0"/>
          </a:p>
        </p:txBody>
      </p:sp>
      <p:sp>
        <p:nvSpPr>
          <p:cNvPr id="3" name="Content Placeholder 2"/>
          <p:cNvSpPr>
            <a:spLocks noGrp="1"/>
          </p:cNvSpPr>
          <p:nvPr>
            <p:ph sz="quarter" idx="1"/>
          </p:nvPr>
        </p:nvSpPr>
        <p:spPr>
          <a:xfrm>
            <a:off x="447821" y="1394618"/>
            <a:ext cx="8229600" cy="4525963"/>
          </a:xfrm>
        </p:spPr>
        <p:txBody>
          <a:bodyPr/>
          <a:lstStyle/>
          <a:p>
            <a:r>
              <a:rPr lang="en-US" sz="1800" dirty="0" smtClean="0"/>
              <a:t>One way to improve self-esteem is to focus on the positive aspects of yourself. What positive aspects about herself did Bethany focus on?</a:t>
            </a:r>
          </a:p>
          <a:p>
            <a:r>
              <a:rPr lang="en-US" sz="1800" dirty="0" smtClean="0"/>
              <a:t>Another way to improve self-esteem is to work towards accomplishments rather than perfection. Think of examples in the movie that showed Bethany focusing on accomplishments rather than perfection.</a:t>
            </a:r>
          </a:p>
          <a:p>
            <a:r>
              <a:rPr lang="en-US" sz="1800" dirty="0" smtClean="0"/>
              <a:t>Where did Bethany do some volunteer work? In what ways this experience change her life?</a:t>
            </a:r>
          </a:p>
          <a:p>
            <a:endParaRPr lang="en-US" sz="1800" dirty="0"/>
          </a:p>
          <a:p>
            <a:pPr marL="0" indent="0">
              <a:buNone/>
            </a:pPr>
            <a:endParaRPr lang="en-US" sz="1800" dirty="0" smtClean="0"/>
          </a:p>
          <a:p>
            <a:pPr marL="0" indent="0">
              <a:buNone/>
            </a:pP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199" y="3657600"/>
            <a:ext cx="4003663" cy="2645664"/>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0" y="3411880"/>
            <a:ext cx="4343400" cy="2896827"/>
          </a:xfrm>
          <a:prstGeom prst="rect">
            <a:avLst/>
          </a:prstGeom>
        </p:spPr>
      </p:pic>
    </p:spTree>
    <p:extLst>
      <p:ext uri="{BB962C8B-B14F-4D97-AF65-F5344CB8AC3E}">
        <p14:creationId xmlns:p14="http://schemas.microsoft.com/office/powerpoint/2010/main" val="2393663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Bethany Hamilton</a:t>
            </a:r>
            <a:endParaRPr lang="en-US" dirty="0"/>
          </a:p>
        </p:txBody>
      </p:sp>
      <p:sp>
        <p:nvSpPr>
          <p:cNvPr id="3" name="Content Placeholder 2"/>
          <p:cNvSpPr>
            <a:spLocks noGrp="1"/>
          </p:cNvSpPr>
          <p:nvPr>
            <p:ph sz="quarter" idx="1"/>
          </p:nvPr>
        </p:nvSpPr>
        <p:spPr>
          <a:xfrm>
            <a:off x="329418" y="1371600"/>
            <a:ext cx="8229600" cy="4525963"/>
          </a:xfrm>
        </p:spPr>
        <p:txBody>
          <a:bodyPr>
            <a:normAutofit fontScale="77500" lnSpcReduction="20000"/>
          </a:bodyPr>
          <a:lstStyle/>
          <a:p>
            <a:r>
              <a:rPr lang="en-US" i="1" dirty="0">
                <a:solidFill>
                  <a:srgbClr val="38282B"/>
                </a:solidFill>
                <a:latin typeface="Arial"/>
              </a:rPr>
              <a:t>Dad created a handle to go on </a:t>
            </a:r>
            <a:r>
              <a:rPr lang="en-US" i="1" dirty="0" smtClean="0">
                <a:solidFill>
                  <a:srgbClr val="38282B"/>
                </a:solidFill>
                <a:latin typeface="Arial"/>
              </a:rPr>
              <a:t>surfboards </a:t>
            </a:r>
            <a:r>
              <a:rPr lang="en-US" i="1" dirty="0">
                <a:solidFill>
                  <a:srgbClr val="38282B"/>
                </a:solidFill>
                <a:latin typeface="Arial"/>
              </a:rPr>
              <a:t>to </a:t>
            </a:r>
            <a:r>
              <a:rPr lang="en-US" i="1" dirty="0" smtClean="0">
                <a:solidFill>
                  <a:srgbClr val="38282B"/>
                </a:solidFill>
                <a:latin typeface="Arial"/>
              </a:rPr>
              <a:t>help </a:t>
            </a:r>
            <a:r>
              <a:rPr lang="en-US" i="1" dirty="0">
                <a:solidFill>
                  <a:srgbClr val="38282B"/>
                </a:solidFill>
                <a:latin typeface="Arial"/>
              </a:rPr>
              <a:t>with </a:t>
            </a:r>
            <a:r>
              <a:rPr lang="en-US" i="1" dirty="0" smtClean="0">
                <a:solidFill>
                  <a:srgbClr val="38282B"/>
                </a:solidFill>
                <a:latin typeface="Arial"/>
              </a:rPr>
              <a:t>duck-diving</a:t>
            </a:r>
          </a:p>
          <a:p>
            <a:r>
              <a:rPr lang="en-US" i="1" dirty="0">
                <a:solidFill>
                  <a:srgbClr val="38282B"/>
                </a:solidFill>
                <a:latin typeface="Arial"/>
              </a:rPr>
              <a:t>WON the United States national under-18 surf championships! (</a:t>
            </a:r>
            <a:r>
              <a:rPr lang="en-US" i="1" dirty="0" smtClean="0">
                <a:solidFill>
                  <a:srgbClr val="38282B"/>
                </a:solidFill>
                <a:latin typeface="Arial"/>
              </a:rPr>
              <a:t>2005 </a:t>
            </a:r>
            <a:r>
              <a:rPr lang="en-US" i="1" dirty="0" smtClean="0">
                <a:solidFill>
                  <a:srgbClr val="009CB4"/>
                </a:solidFill>
                <a:latin typeface="Arial"/>
                <a:hlinkClick r:id="rId2"/>
              </a:rPr>
              <a:t>NSSA</a:t>
            </a:r>
            <a:r>
              <a:rPr lang="en-US" i="1" dirty="0">
                <a:solidFill>
                  <a:srgbClr val="38282B"/>
                </a:solidFill>
                <a:latin typeface="Arial"/>
              </a:rPr>
              <a:t> National Championships, Explorer Women’s division</a:t>
            </a:r>
            <a:r>
              <a:rPr lang="en-US" i="1" dirty="0" smtClean="0">
                <a:solidFill>
                  <a:srgbClr val="38282B"/>
                </a:solidFill>
                <a:latin typeface="Arial"/>
              </a:rPr>
              <a:t>) age 15</a:t>
            </a:r>
          </a:p>
          <a:p>
            <a:r>
              <a:rPr lang="en-US" i="1" dirty="0">
                <a:solidFill>
                  <a:srgbClr val="38282B"/>
                </a:solidFill>
                <a:latin typeface="Arial"/>
              </a:rPr>
              <a:t>3rd at the Roxy Pro in Australia – her best yet finish in a professional surfing competition</a:t>
            </a:r>
            <a:r>
              <a:rPr lang="en-US" i="1" dirty="0" smtClean="0">
                <a:solidFill>
                  <a:srgbClr val="38282B"/>
                </a:solidFill>
                <a:latin typeface="Arial"/>
              </a:rPr>
              <a:t>! </a:t>
            </a:r>
            <a:r>
              <a:rPr lang="en-US" i="1" dirty="0">
                <a:solidFill>
                  <a:srgbClr val="38282B"/>
                </a:solidFill>
                <a:latin typeface="Arial"/>
              </a:rPr>
              <a:t>a</a:t>
            </a:r>
            <a:r>
              <a:rPr lang="en-US" i="1" dirty="0" smtClean="0">
                <a:solidFill>
                  <a:srgbClr val="38282B"/>
                </a:solidFill>
                <a:latin typeface="Arial"/>
              </a:rPr>
              <a:t>ge 18</a:t>
            </a:r>
          </a:p>
          <a:p>
            <a:r>
              <a:rPr lang="en-US" i="1" dirty="0">
                <a:solidFill>
                  <a:srgbClr val="38282B"/>
                </a:solidFill>
                <a:latin typeface="Arial"/>
              </a:rPr>
              <a:t>5th place at US Open of Surfing in California</a:t>
            </a:r>
            <a:r>
              <a:rPr lang="en-US" i="1" dirty="0" smtClean="0">
                <a:solidFill>
                  <a:srgbClr val="38282B"/>
                </a:solidFill>
                <a:latin typeface="Arial"/>
              </a:rPr>
              <a:t>!</a:t>
            </a:r>
          </a:p>
          <a:p>
            <a:r>
              <a:rPr lang="en-US" i="1" dirty="0">
                <a:solidFill>
                  <a:srgbClr val="38282B"/>
                </a:solidFill>
                <a:latin typeface="Arial"/>
              </a:rPr>
              <a:t>2nd place at the World Junior (under 20) Championships in Sydney, </a:t>
            </a:r>
            <a:r>
              <a:rPr lang="en-US" i="1" dirty="0" smtClean="0">
                <a:solidFill>
                  <a:srgbClr val="38282B"/>
                </a:solidFill>
                <a:latin typeface="Arial"/>
              </a:rPr>
              <a:t>Australia </a:t>
            </a:r>
            <a:r>
              <a:rPr lang="en-US" i="1" dirty="0">
                <a:solidFill>
                  <a:srgbClr val="38282B"/>
                </a:solidFill>
                <a:latin typeface="Arial"/>
              </a:rPr>
              <a:t>a</a:t>
            </a:r>
            <a:r>
              <a:rPr lang="en-US" i="1" dirty="0" smtClean="0">
                <a:solidFill>
                  <a:srgbClr val="38282B"/>
                </a:solidFill>
                <a:latin typeface="Arial"/>
              </a:rPr>
              <a:t>nd 3rd </a:t>
            </a:r>
            <a:r>
              <a:rPr lang="en-US" i="1" dirty="0">
                <a:solidFill>
                  <a:srgbClr val="38282B"/>
                </a:solidFill>
                <a:latin typeface="Arial"/>
              </a:rPr>
              <a:t>place at the Rio Surf International (WQS) in Rio de </a:t>
            </a:r>
            <a:r>
              <a:rPr lang="en-US" i="1" dirty="0" err="1">
                <a:solidFill>
                  <a:srgbClr val="38282B"/>
                </a:solidFill>
                <a:latin typeface="Arial"/>
              </a:rPr>
              <a:t>Janiero</a:t>
            </a:r>
            <a:r>
              <a:rPr lang="en-US" i="1" dirty="0">
                <a:solidFill>
                  <a:srgbClr val="38282B"/>
                </a:solidFill>
                <a:latin typeface="Arial"/>
              </a:rPr>
              <a:t>, </a:t>
            </a:r>
            <a:r>
              <a:rPr lang="en-US" i="1" dirty="0" smtClean="0">
                <a:solidFill>
                  <a:srgbClr val="38282B"/>
                </a:solidFill>
                <a:latin typeface="Arial"/>
              </a:rPr>
              <a:t>Brazil! age 19</a:t>
            </a:r>
          </a:p>
          <a:p>
            <a:r>
              <a:rPr lang="en-US" i="1" dirty="0" smtClean="0">
                <a:solidFill>
                  <a:srgbClr val="38282B"/>
                </a:solidFill>
                <a:latin typeface="Arial"/>
              </a:rPr>
              <a:t>Volunteer work, Many appearances, interviews, awards, </a:t>
            </a:r>
            <a:r>
              <a:rPr lang="en-US" i="1" dirty="0" err="1" smtClean="0">
                <a:solidFill>
                  <a:srgbClr val="38282B"/>
                </a:solidFill>
                <a:latin typeface="Arial"/>
              </a:rPr>
              <a:t>etc</a:t>
            </a:r>
            <a:endParaRPr lang="en-US" i="1" dirty="0" smtClean="0">
              <a:solidFill>
                <a:srgbClr val="38282B"/>
              </a:solidFill>
              <a:latin typeface="Arial"/>
            </a:endParaRPr>
          </a:p>
          <a:p>
            <a:r>
              <a:rPr lang="en-US" i="1" dirty="0" smtClean="0">
                <a:solidFill>
                  <a:srgbClr val="38282B"/>
                </a:solidFill>
                <a:latin typeface="Arial"/>
              </a:rPr>
              <a:t>Married at age 23</a:t>
            </a:r>
          </a:p>
          <a:p>
            <a:r>
              <a:rPr lang="en-US" i="1" dirty="0" smtClean="0">
                <a:solidFill>
                  <a:srgbClr val="38282B"/>
                </a:solidFill>
                <a:latin typeface="Arial"/>
              </a:rPr>
              <a:t>She and her husband placed 2</a:t>
            </a:r>
            <a:r>
              <a:rPr lang="en-US" i="1" baseline="30000" dirty="0" smtClean="0">
                <a:solidFill>
                  <a:srgbClr val="38282B"/>
                </a:solidFill>
                <a:latin typeface="Arial"/>
              </a:rPr>
              <a:t>nd</a:t>
            </a:r>
            <a:r>
              <a:rPr lang="en-US" i="1" dirty="0" smtClean="0">
                <a:solidFill>
                  <a:srgbClr val="38282B"/>
                </a:solidFill>
                <a:latin typeface="Arial"/>
              </a:rPr>
              <a:t> on the “Amazing Race”</a:t>
            </a:r>
          </a:p>
          <a:p>
            <a:r>
              <a:rPr lang="en-US" i="1" dirty="0" smtClean="0">
                <a:solidFill>
                  <a:srgbClr val="38282B"/>
                </a:solidFill>
                <a:latin typeface="Arial"/>
              </a:rPr>
              <a:t>Baby boy June 2015</a:t>
            </a:r>
            <a:endParaRPr lang="en-US" dirty="0"/>
          </a:p>
        </p:txBody>
      </p:sp>
      <p:pic>
        <p:nvPicPr>
          <p:cNvPr id="4" name="Picture 3" descr="SoulSurf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5330483"/>
            <a:ext cx="5105400" cy="1404297"/>
          </a:xfrm>
          <a:prstGeom prst="rect">
            <a:avLst/>
          </a:prstGeom>
        </p:spPr>
      </p:pic>
    </p:spTree>
    <p:extLst>
      <p:ext uri="{BB962C8B-B14F-4D97-AF65-F5344CB8AC3E}">
        <p14:creationId xmlns:p14="http://schemas.microsoft.com/office/powerpoint/2010/main" val="378052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Positive Self-Talk</a:t>
            </a:r>
            <a:endParaRPr lang="en-US" dirty="0"/>
          </a:p>
        </p:txBody>
      </p:sp>
    </p:spTree>
    <p:extLst>
      <p:ext uri="{BB962C8B-B14F-4D97-AF65-F5344CB8AC3E}">
        <p14:creationId xmlns:p14="http://schemas.microsoft.com/office/powerpoint/2010/main" val="1799136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Autofit/>
          </a:bodyPr>
          <a:lstStyle/>
          <a:p>
            <a:r>
              <a:rPr lang="en-US" sz="3200" b="1" dirty="0"/>
              <a:t>The health benefits of positive thinking</a:t>
            </a:r>
            <a:r>
              <a:rPr lang="en-US" sz="3200" dirty="0"/>
              <a:t/>
            </a:r>
            <a:br>
              <a:rPr lang="en-US" sz="3200" dirty="0"/>
            </a:br>
            <a:endParaRPr lang="en-US" sz="3200" dirty="0"/>
          </a:p>
        </p:txBody>
      </p:sp>
      <p:sp>
        <p:nvSpPr>
          <p:cNvPr id="3" name="Content Placeholder 2"/>
          <p:cNvSpPr>
            <a:spLocks noGrp="1"/>
          </p:cNvSpPr>
          <p:nvPr>
            <p:ph sz="quarter" idx="1"/>
          </p:nvPr>
        </p:nvSpPr>
        <p:spPr/>
        <p:txBody>
          <a:bodyPr>
            <a:normAutofit/>
          </a:bodyPr>
          <a:lstStyle/>
          <a:p>
            <a:pPr lvl="0"/>
            <a:r>
              <a:rPr lang="en-US" dirty="0"/>
              <a:t>Increased </a:t>
            </a:r>
            <a:r>
              <a:rPr lang="en-US" dirty="0">
                <a:solidFill>
                  <a:srgbClr val="FF0000"/>
                </a:solidFill>
              </a:rPr>
              <a:t>life</a:t>
            </a:r>
            <a:r>
              <a:rPr lang="en-US" dirty="0"/>
              <a:t> span</a:t>
            </a:r>
          </a:p>
          <a:p>
            <a:pPr lvl="0"/>
            <a:r>
              <a:rPr lang="en-US" dirty="0"/>
              <a:t>Lower rates of </a:t>
            </a:r>
            <a:r>
              <a:rPr lang="en-US" dirty="0">
                <a:solidFill>
                  <a:srgbClr val="FF0000"/>
                </a:solidFill>
              </a:rPr>
              <a:t>depression</a:t>
            </a:r>
          </a:p>
          <a:p>
            <a:pPr lvl="0"/>
            <a:r>
              <a:rPr lang="en-US" dirty="0">
                <a:solidFill>
                  <a:srgbClr val="FF0000"/>
                </a:solidFill>
              </a:rPr>
              <a:t>Lower</a:t>
            </a:r>
            <a:r>
              <a:rPr lang="en-US" dirty="0"/>
              <a:t> levels of distress</a:t>
            </a:r>
          </a:p>
          <a:p>
            <a:pPr lvl="0"/>
            <a:r>
              <a:rPr lang="en-US" dirty="0"/>
              <a:t>Greater </a:t>
            </a:r>
            <a:r>
              <a:rPr lang="en-US" dirty="0">
                <a:solidFill>
                  <a:srgbClr val="FF0000"/>
                </a:solidFill>
              </a:rPr>
              <a:t>resistance</a:t>
            </a:r>
            <a:r>
              <a:rPr lang="en-US" dirty="0"/>
              <a:t> to the common cold</a:t>
            </a:r>
          </a:p>
          <a:p>
            <a:pPr lvl="0"/>
            <a:r>
              <a:rPr lang="en-US" dirty="0"/>
              <a:t>Better psychological and physical well-being</a:t>
            </a:r>
          </a:p>
          <a:p>
            <a:pPr lvl="0"/>
            <a:r>
              <a:rPr lang="en-US" dirty="0"/>
              <a:t>Reduced risk of </a:t>
            </a:r>
            <a:r>
              <a:rPr lang="en-US" dirty="0">
                <a:solidFill>
                  <a:srgbClr val="FF0000"/>
                </a:solidFill>
              </a:rPr>
              <a:t>death</a:t>
            </a:r>
            <a:r>
              <a:rPr lang="en-US" dirty="0"/>
              <a:t> from cardiovascular disease</a:t>
            </a:r>
          </a:p>
          <a:p>
            <a:pPr lvl="0"/>
            <a:r>
              <a:rPr lang="en-US" dirty="0"/>
              <a:t>Better coping skills during hardships and times of </a:t>
            </a:r>
            <a:r>
              <a:rPr lang="en-US" dirty="0">
                <a:solidFill>
                  <a:srgbClr val="FF0000"/>
                </a:solidFill>
              </a:rPr>
              <a:t>stress</a:t>
            </a:r>
          </a:p>
          <a:p>
            <a:endParaRPr lang="en-US" dirty="0"/>
          </a:p>
        </p:txBody>
      </p:sp>
    </p:spTree>
    <p:extLst>
      <p:ext uri="{BB962C8B-B14F-4D97-AF65-F5344CB8AC3E}">
        <p14:creationId xmlns:p14="http://schemas.microsoft.com/office/powerpoint/2010/main" val="2962912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758952"/>
          </a:xfrm>
        </p:spPr>
        <p:txBody>
          <a:bodyPr>
            <a:normAutofit fontScale="90000"/>
          </a:bodyPr>
          <a:lstStyle/>
          <a:p>
            <a:r>
              <a:rPr lang="en-US" b="1" dirty="0"/>
              <a:t>Identifying negative thinking</a:t>
            </a:r>
            <a:r>
              <a:rPr lang="en-US" dirty="0"/>
              <a:t/>
            </a:r>
            <a:br>
              <a:rPr lang="en-US" dirty="0"/>
            </a:br>
            <a:endParaRPr lang="en-US" dirty="0"/>
          </a:p>
        </p:txBody>
      </p:sp>
      <p:sp>
        <p:nvSpPr>
          <p:cNvPr id="3" name="Content Placeholder 2"/>
          <p:cNvSpPr>
            <a:spLocks noGrp="1"/>
          </p:cNvSpPr>
          <p:nvPr>
            <p:ph sz="quarter" idx="1"/>
          </p:nvPr>
        </p:nvSpPr>
        <p:spPr/>
        <p:txBody>
          <a:bodyPr>
            <a:normAutofit fontScale="77500" lnSpcReduction="20000"/>
          </a:bodyPr>
          <a:lstStyle/>
          <a:p>
            <a:pPr lvl="0"/>
            <a:r>
              <a:rPr lang="en-US" b="1" dirty="0">
                <a:solidFill>
                  <a:srgbClr val="FF0000"/>
                </a:solidFill>
              </a:rPr>
              <a:t>Filtering</a:t>
            </a:r>
            <a:r>
              <a:rPr lang="en-US" b="1" dirty="0"/>
              <a:t>.</a:t>
            </a:r>
            <a:r>
              <a:rPr lang="en-US" dirty="0"/>
              <a:t> You magnify the negative aspects of a situation and filter out all of the positive ones. For example, say you had a great day at work. You completed your tasks ahead of time and were complimented for doing a speedy and thorough job. But you forgot one minor step. That evening, you focus only on your oversight and forget about the compliments you received.</a:t>
            </a:r>
          </a:p>
          <a:p>
            <a:pPr lvl="0"/>
            <a:r>
              <a:rPr lang="en-US" b="1" dirty="0">
                <a:solidFill>
                  <a:srgbClr val="FF0000"/>
                </a:solidFill>
              </a:rPr>
              <a:t>Personalizing</a:t>
            </a:r>
            <a:r>
              <a:rPr lang="en-US" b="1" dirty="0"/>
              <a:t>.</a:t>
            </a:r>
            <a:r>
              <a:rPr lang="en-US" dirty="0"/>
              <a:t> When something bad occurs, you automatically blame yourself. For example, you hear that an evening out with friends is canceled, and you assume that the change in plans is because no one wanted to be around you.</a:t>
            </a:r>
          </a:p>
          <a:p>
            <a:pPr lvl="0"/>
            <a:r>
              <a:rPr lang="en-US" b="1" dirty="0" err="1">
                <a:solidFill>
                  <a:srgbClr val="FF0000"/>
                </a:solidFill>
              </a:rPr>
              <a:t>Catastrophizing</a:t>
            </a:r>
            <a:r>
              <a:rPr lang="en-US" b="1" dirty="0"/>
              <a:t>.</a:t>
            </a:r>
            <a:r>
              <a:rPr lang="en-US" dirty="0"/>
              <a:t> You automatically anticipate the worst. The drive-through coffee shop gets your order wrong and you automatically think that the rest of your day will be a disaster.</a:t>
            </a:r>
          </a:p>
          <a:p>
            <a:pPr lvl="0"/>
            <a:r>
              <a:rPr lang="en-US" b="1" dirty="0">
                <a:solidFill>
                  <a:srgbClr val="FF0000"/>
                </a:solidFill>
              </a:rPr>
              <a:t>Polarizing</a:t>
            </a:r>
            <a:r>
              <a:rPr lang="en-US" b="1" dirty="0"/>
              <a:t>.</a:t>
            </a:r>
            <a:r>
              <a:rPr lang="en-US" dirty="0"/>
              <a:t> You see things only as either good or bad, black or white. There is no middle ground. You feel that you have to be perfect or that you're a total failure.</a:t>
            </a:r>
          </a:p>
          <a:p>
            <a:endParaRPr lang="en-US" dirty="0"/>
          </a:p>
        </p:txBody>
      </p:sp>
    </p:spTree>
    <p:extLst>
      <p:ext uri="{BB962C8B-B14F-4D97-AF65-F5344CB8AC3E}">
        <p14:creationId xmlns:p14="http://schemas.microsoft.com/office/powerpoint/2010/main" val="2821780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758952"/>
          </a:xfrm>
        </p:spPr>
        <p:txBody>
          <a:bodyPr>
            <a:normAutofit fontScale="90000"/>
          </a:bodyPr>
          <a:lstStyle/>
          <a:p>
            <a:r>
              <a:rPr lang="en-US" b="1" dirty="0"/>
              <a:t>Focusing on positive thinking</a:t>
            </a:r>
            <a:r>
              <a:rPr lang="en-US" dirty="0"/>
              <a:t/>
            </a:r>
            <a:br>
              <a:rPr lang="en-US" dirty="0"/>
            </a:br>
            <a:endParaRPr lang="en-US" dirty="0"/>
          </a:p>
        </p:txBody>
      </p:sp>
      <p:sp>
        <p:nvSpPr>
          <p:cNvPr id="3" name="Content Placeholder 2"/>
          <p:cNvSpPr>
            <a:spLocks noGrp="1"/>
          </p:cNvSpPr>
          <p:nvPr>
            <p:ph sz="quarter" idx="1"/>
          </p:nvPr>
        </p:nvSpPr>
        <p:spPr/>
        <p:txBody>
          <a:bodyPr>
            <a:normAutofit fontScale="85000" lnSpcReduction="20000"/>
          </a:bodyPr>
          <a:lstStyle/>
          <a:p>
            <a:pPr lvl="0"/>
            <a:r>
              <a:rPr lang="en-US" b="1" dirty="0"/>
              <a:t>Identify areas to </a:t>
            </a:r>
            <a:r>
              <a:rPr lang="en-US" b="1" dirty="0">
                <a:solidFill>
                  <a:srgbClr val="FF0000"/>
                </a:solidFill>
              </a:rPr>
              <a:t>change</a:t>
            </a:r>
            <a:r>
              <a:rPr lang="en-US" b="1" dirty="0"/>
              <a:t>.</a:t>
            </a:r>
            <a:r>
              <a:rPr lang="en-US" dirty="0"/>
              <a:t> If you want to become more optimistic and engage in more positive thinking, first identify areas of your life that you typically think negatively about, whether it's work, your daily commute or a relationship, for example. You can start small by focusing on one area to approach in a more positive way.</a:t>
            </a:r>
          </a:p>
          <a:p>
            <a:pPr lvl="0"/>
            <a:r>
              <a:rPr lang="en-US" b="1" dirty="0"/>
              <a:t>Check yourself.</a:t>
            </a:r>
            <a:r>
              <a:rPr lang="en-US" dirty="0"/>
              <a:t> Periodically during the day, stop and evaluate what you're thinking. If you find that your thoughts are mainly negative, try to find a way to put a positive spin on them.</a:t>
            </a:r>
          </a:p>
          <a:p>
            <a:pPr lvl="0"/>
            <a:r>
              <a:rPr lang="en-US" b="1" dirty="0"/>
              <a:t>Be open to </a:t>
            </a:r>
            <a:r>
              <a:rPr lang="en-US" b="1" dirty="0">
                <a:solidFill>
                  <a:srgbClr val="FF0000"/>
                </a:solidFill>
              </a:rPr>
              <a:t>humor</a:t>
            </a:r>
            <a:r>
              <a:rPr lang="en-US" b="1" dirty="0"/>
              <a:t>.</a:t>
            </a:r>
            <a:r>
              <a:rPr lang="en-US" dirty="0"/>
              <a:t> Give yourself permission to smile or laugh, especially during difficult times. Seek humor in everyday happenings. When you can laugh at life, you feel less stressed.</a:t>
            </a:r>
          </a:p>
          <a:p>
            <a:endParaRPr lang="en-US" dirty="0"/>
          </a:p>
        </p:txBody>
      </p:sp>
    </p:spTree>
    <p:extLst>
      <p:ext uri="{BB962C8B-B14F-4D97-AF65-F5344CB8AC3E}">
        <p14:creationId xmlns:p14="http://schemas.microsoft.com/office/powerpoint/2010/main" val="997796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Focusing on positive thinking</a:t>
            </a:r>
            <a:r>
              <a:rPr lang="en-US" dirty="0" smtClean="0"/>
              <a:t>, cont.</a:t>
            </a:r>
            <a:endParaRPr lang="en-US" dirty="0"/>
          </a:p>
        </p:txBody>
      </p:sp>
      <p:sp>
        <p:nvSpPr>
          <p:cNvPr id="3" name="Content Placeholder 2"/>
          <p:cNvSpPr>
            <a:spLocks noGrp="1"/>
          </p:cNvSpPr>
          <p:nvPr>
            <p:ph sz="quarter" idx="1"/>
          </p:nvPr>
        </p:nvSpPr>
        <p:spPr/>
        <p:txBody>
          <a:bodyPr>
            <a:normAutofit fontScale="85000" lnSpcReduction="20000"/>
          </a:bodyPr>
          <a:lstStyle/>
          <a:p>
            <a:pPr lvl="0"/>
            <a:r>
              <a:rPr lang="en-US" b="1" dirty="0"/>
              <a:t>Follow a healthy lifestyle.</a:t>
            </a:r>
            <a:r>
              <a:rPr lang="en-US" dirty="0"/>
              <a:t> Exercise at least three times a week to positively affect mood and reduce stress. Follow a healthy diet to fuel your mind and body. And learn to manage stress.</a:t>
            </a:r>
          </a:p>
          <a:p>
            <a:pPr lvl="0"/>
            <a:r>
              <a:rPr lang="en-US" b="1" dirty="0"/>
              <a:t>Surround yourself with </a:t>
            </a:r>
            <a:r>
              <a:rPr lang="en-US" b="1" dirty="0">
                <a:solidFill>
                  <a:srgbClr val="FF0000"/>
                </a:solidFill>
              </a:rPr>
              <a:t>positive</a:t>
            </a:r>
            <a:r>
              <a:rPr lang="en-US" b="1" dirty="0"/>
              <a:t> people.</a:t>
            </a:r>
            <a:r>
              <a:rPr lang="en-US" dirty="0"/>
              <a:t> Make sure those in your life are positive, supportive people you can depend on to give helpful advice and feedback. Negative people may increase your stress level and make you doubt your ability to manage stress in healthy ways.</a:t>
            </a:r>
          </a:p>
          <a:p>
            <a:pPr lvl="0"/>
            <a:r>
              <a:rPr lang="en-US" b="1" dirty="0">
                <a:solidFill>
                  <a:srgbClr val="FF0000"/>
                </a:solidFill>
              </a:rPr>
              <a:t>Practice</a:t>
            </a:r>
            <a:r>
              <a:rPr lang="en-US" b="1" dirty="0"/>
              <a:t> positive self-talk.</a:t>
            </a:r>
            <a:r>
              <a:rPr lang="en-US" dirty="0"/>
              <a:t> Start by following one simple rule: Don't say anything to yourself that you wouldn't say to anyone else. Be gentle and encouraging with yourself. If a negative thought enters your mind, evaluate it rationally and respond with affirmations of what is good about you.</a:t>
            </a:r>
          </a:p>
          <a:p>
            <a:endParaRPr lang="en-US" dirty="0"/>
          </a:p>
        </p:txBody>
      </p:sp>
    </p:spTree>
    <p:extLst>
      <p:ext uri="{BB962C8B-B14F-4D97-AF65-F5344CB8AC3E}">
        <p14:creationId xmlns:p14="http://schemas.microsoft.com/office/powerpoint/2010/main" val="3396260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a typeface="Calibri"/>
                <a:cs typeface="Times New Roman"/>
              </a:rPr>
              <a:t>Define Mental/Emotional Health</a:t>
            </a:r>
            <a:endParaRPr lang="en-US" dirty="0"/>
          </a:p>
        </p:txBody>
      </p:sp>
      <p:sp>
        <p:nvSpPr>
          <p:cNvPr id="3" name="Content Placeholder 2"/>
          <p:cNvSpPr>
            <a:spLocks noGrp="1"/>
          </p:cNvSpPr>
          <p:nvPr>
            <p:ph sz="quarter" idx="1"/>
          </p:nvPr>
        </p:nvSpPr>
        <p:spPr/>
        <p:txBody>
          <a:bodyPr/>
          <a:lstStyle/>
          <a:p>
            <a:r>
              <a:rPr lang="en-US" dirty="0">
                <a:ea typeface="Calibri"/>
                <a:cs typeface="Times New Roman"/>
              </a:rPr>
              <a:t>The ability to accept your-self and others, express and manage emotions, and deal with the demands and challenges you meet in life.</a:t>
            </a:r>
            <a:endParaRPr lang="en-US" dirty="0"/>
          </a:p>
        </p:txBody>
      </p:sp>
    </p:spTree>
    <p:extLst>
      <p:ext uri="{BB962C8B-B14F-4D97-AF65-F5344CB8AC3E}">
        <p14:creationId xmlns:p14="http://schemas.microsoft.com/office/powerpoint/2010/main" val="3193204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fontScale="90000"/>
          </a:bodyPr>
          <a:lstStyle/>
          <a:p>
            <a:pPr marL="0" marR="0">
              <a:lnSpc>
                <a:spcPct val="115000"/>
              </a:lnSpc>
              <a:spcBef>
                <a:spcPts val="0"/>
              </a:spcBef>
              <a:spcAft>
                <a:spcPts val="1000"/>
              </a:spcAft>
            </a:pPr>
            <a:r>
              <a:rPr lang="en-US" sz="4000" dirty="0" smtClean="0">
                <a:ea typeface="Calibri"/>
                <a:cs typeface="Times New Roman"/>
              </a:rPr>
              <a:t/>
            </a:r>
            <a:br>
              <a:rPr lang="en-US" sz="4000" dirty="0" smtClean="0">
                <a:ea typeface="Calibri"/>
                <a:cs typeface="Times New Roman"/>
              </a:rPr>
            </a:br>
            <a:r>
              <a:rPr lang="en-US" sz="4000" dirty="0" smtClean="0">
                <a:ea typeface="Calibri"/>
                <a:cs typeface="Times New Roman"/>
              </a:rPr>
              <a:t/>
            </a:r>
            <a:br>
              <a:rPr lang="en-US" sz="4000" dirty="0" smtClean="0">
                <a:ea typeface="Calibri"/>
                <a:cs typeface="Times New Roman"/>
              </a:rPr>
            </a:br>
            <a:r>
              <a:rPr lang="en-US" sz="4000" dirty="0">
                <a:ea typeface="Calibri"/>
                <a:cs typeface="Times New Roman"/>
              </a:rPr>
              <a:t/>
            </a:r>
            <a:br>
              <a:rPr lang="en-US" sz="4000" dirty="0">
                <a:ea typeface="Calibri"/>
                <a:cs typeface="Times New Roman"/>
              </a:rPr>
            </a:br>
            <a:r>
              <a:rPr lang="en-US" sz="4000" dirty="0" smtClean="0">
                <a:ea typeface="Calibri"/>
                <a:cs typeface="Times New Roman"/>
              </a:rPr>
              <a:t/>
            </a:r>
            <a:br>
              <a:rPr lang="en-US" sz="4000" dirty="0" smtClean="0">
                <a:ea typeface="Calibri"/>
                <a:cs typeface="Times New Roman"/>
              </a:rPr>
            </a:br>
            <a:r>
              <a:rPr lang="en-US" sz="4000" dirty="0">
                <a:ea typeface="Calibri"/>
                <a:cs typeface="Times New Roman"/>
              </a:rPr>
              <a:t/>
            </a:r>
            <a:br>
              <a:rPr lang="en-US" sz="4000" dirty="0">
                <a:ea typeface="Calibri"/>
                <a:cs typeface="Times New Roman"/>
              </a:rPr>
            </a:br>
            <a:r>
              <a:rPr lang="en-US" sz="4000" dirty="0" smtClean="0">
                <a:ea typeface="Calibri"/>
                <a:cs typeface="Times New Roman"/>
              </a:rPr>
              <a:t/>
            </a:r>
            <a:br>
              <a:rPr lang="en-US" sz="4000" dirty="0" smtClean="0">
                <a:ea typeface="Calibri"/>
                <a:cs typeface="Times New Roman"/>
              </a:rPr>
            </a:br>
            <a:r>
              <a:rPr lang="en-US" sz="4000" dirty="0">
                <a:ea typeface="Calibri"/>
                <a:cs typeface="Times New Roman"/>
              </a:rPr>
              <a:t/>
            </a:r>
            <a:br>
              <a:rPr lang="en-US" sz="4000" dirty="0">
                <a:ea typeface="Calibri"/>
                <a:cs typeface="Times New Roman"/>
              </a:rPr>
            </a:br>
            <a:r>
              <a:rPr lang="en-US" sz="4000" dirty="0" smtClean="0">
                <a:ea typeface="Calibri"/>
                <a:cs typeface="Times New Roman"/>
              </a:rPr>
              <a:t/>
            </a:r>
            <a:br>
              <a:rPr lang="en-US" sz="4000" dirty="0" smtClean="0">
                <a:ea typeface="Calibri"/>
                <a:cs typeface="Times New Roman"/>
              </a:rPr>
            </a:br>
            <a:r>
              <a:rPr lang="en-US" sz="4000" dirty="0">
                <a:ea typeface="Calibri"/>
                <a:cs typeface="Times New Roman"/>
              </a:rPr>
              <a:t/>
            </a:r>
            <a:br>
              <a:rPr lang="en-US" sz="4000" dirty="0">
                <a:ea typeface="Calibri"/>
                <a:cs typeface="Times New Roman"/>
              </a:rPr>
            </a:br>
            <a:r>
              <a:rPr lang="en-US" sz="4000" dirty="0" smtClean="0">
                <a:ea typeface="Calibri"/>
                <a:cs typeface="Times New Roman"/>
              </a:rPr>
              <a:t/>
            </a:r>
            <a:br>
              <a:rPr lang="en-US" sz="4000" dirty="0" smtClean="0">
                <a:ea typeface="Calibri"/>
                <a:cs typeface="Times New Roman"/>
              </a:rPr>
            </a:br>
            <a:r>
              <a:rPr lang="en-US" sz="4000" dirty="0">
                <a:ea typeface="Calibri"/>
                <a:cs typeface="Times New Roman"/>
              </a:rPr>
              <a:t/>
            </a:r>
            <a:br>
              <a:rPr lang="en-US" sz="4000" dirty="0">
                <a:ea typeface="Calibri"/>
                <a:cs typeface="Times New Roman"/>
              </a:rPr>
            </a:br>
            <a:r>
              <a:rPr lang="en-US" sz="4000" dirty="0" smtClean="0">
                <a:ea typeface="Calibri"/>
                <a:cs typeface="Times New Roman"/>
              </a:rPr>
              <a:t/>
            </a:r>
            <a:br>
              <a:rPr lang="en-US" sz="4000" dirty="0" smtClean="0">
                <a:ea typeface="Calibri"/>
                <a:cs typeface="Times New Roman"/>
              </a:rPr>
            </a:br>
            <a:r>
              <a:rPr lang="en-US" sz="4000" dirty="0">
                <a:ea typeface="Calibri"/>
                <a:cs typeface="Times New Roman"/>
              </a:rPr>
              <a:t/>
            </a:r>
            <a:br>
              <a:rPr lang="en-US" sz="4000" dirty="0">
                <a:ea typeface="Calibri"/>
                <a:cs typeface="Times New Roman"/>
              </a:rPr>
            </a:br>
            <a:r>
              <a:rPr lang="en-US" sz="4000" dirty="0" smtClean="0">
                <a:ea typeface="Calibri"/>
                <a:cs typeface="Times New Roman"/>
              </a:rPr>
              <a:t/>
            </a:r>
            <a:br>
              <a:rPr lang="en-US" sz="4000" dirty="0" smtClean="0">
                <a:ea typeface="Calibri"/>
                <a:cs typeface="Times New Roman"/>
              </a:rPr>
            </a:br>
            <a:r>
              <a:rPr lang="en-US" sz="4000" dirty="0">
                <a:ea typeface="Calibri"/>
                <a:cs typeface="Times New Roman"/>
              </a:rPr>
              <a:t/>
            </a:r>
            <a:br>
              <a:rPr lang="en-US" sz="4000" dirty="0">
                <a:ea typeface="Calibri"/>
                <a:cs typeface="Times New Roman"/>
              </a:rPr>
            </a:br>
            <a:r>
              <a:rPr lang="en-US" sz="3600" dirty="0" smtClean="0">
                <a:ea typeface="Calibri"/>
                <a:cs typeface="Times New Roman"/>
              </a:rPr>
              <a:t>What </a:t>
            </a:r>
            <a:r>
              <a:rPr lang="en-US" sz="3600" dirty="0">
                <a:ea typeface="Calibri"/>
                <a:cs typeface="Times New Roman"/>
              </a:rPr>
              <a:t>are the characteristics of good mental </a:t>
            </a:r>
            <a:r>
              <a:rPr lang="en-US" sz="3600" dirty="0" smtClean="0">
                <a:ea typeface="Calibri"/>
                <a:cs typeface="Times New Roman"/>
              </a:rPr>
              <a:t>and </a:t>
            </a:r>
            <a:r>
              <a:rPr lang="en-US" sz="3600" dirty="0">
                <a:ea typeface="Calibri"/>
                <a:cs typeface="Times New Roman"/>
              </a:rPr>
              <a:t>emotional health?</a:t>
            </a:r>
            <a:br>
              <a:rPr lang="en-US" sz="3600" dirty="0">
                <a:ea typeface="Calibri"/>
                <a:cs typeface="Times New Roman"/>
              </a:rPr>
            </a:br>
            <a:endParaRPr lang="en-US" sz="3600" dirty="0"/>
          </a:p>
        </p:txBody>
      </p:sp>
      <p:sp>
        <p:nvSpPr>
          <p:cNvPr id="3" name="Content Placeholder 2"/>
          <p:cNvSpPr>
            <a:spLocks noGrp="1"/>
          </p:cNvSpPr>
          <p:nvPr>
            <p:ph sz="quarter" idx="1"/>
          </p:nvPr>
        </p:nvSpPr>
        <p:spPr/>
        <p:txBody>
          <a:bodyPr>
            <a:normAutofit/>
          </a:bodyPr>
          <a:lstStyle/>
          <a:p>
            <a:pPr marL="0" marR="0">
              <a:lnSpc>
                <a:spcPct val="115000"/>
              </a:lnSpc>
              <a:spcBef>
                <a:spcPts val="0"/>
              </a:spcBef>
              <a:spcAft>
                <a:spcPts val="1000"/>
              </a:spcAft>
            </a:pPr>
            <a:r>
              <a:rPr lang="en-US" dirty="0">
                <a:ea typeface="Calibri"/>
                <a:cs typeface="Times New Roman"/>
              </a:rPr>
              <a:t>1. Sense of </a:t>
            </a:r>
            <a:r>
              <a:rPr lang="en-US" dirty="0">
                <a:solidFill>
                  <a:srgbClr val="FF0000"/>
                </a:solidFill>
                <a:ea typeface="Calibri"/>
                <a:cs typeface="Times New Roman"/>
              </a:rPr>
              <a:t>belonging</a:t>
            </a:r>
          </a:p>
          <a:p>
            <a:pPr marL="0" marR="0">
              <a:lnSpc>
                <a:spcPct val="115000"/>
              </a:lnSpc>
              <a:spcBef>
                <a:spcPts val="0"/>
              </a:spcBef>
              <a:spcAft>
                <a:spcPts val="1000"/>
              </a:spcAft>
            </a:pPr>
            <a:r>
              <a:rPr lang="en-US" dirty="0">
                <a:ea typeface="Calibri"/>
                <a:cs typeface="Times New Roman"/>
              </a:rPr>
              <a:t>2. Sense of </a:t>
            </a:r>
            <a:r>
              <a:rPr lang="en-US" dirty="0">
                <a:solidFill>
                  <a:srgbClr val="FF0000"/>
                </a:solidFill>
                <a:ea typeface="Calibri"/>
                <a:cs typeface="Times New Roman"/>
              </a:rPr>
              <a:t>purpose</a:t>
            </a:r>
          </a:p>
          <a:p>
            <a:pPr marL="0" marR="0">
              <a:lnSpc>
                <a:spcPct val="115000"/>
              </a:lnSpc>
              <a:spcBef>
                <a:spcPts val="0"/>
              </a:spcBef>
              <a:spcAft>
                <a:spcPts val="1000"/>
              </a:spcAft>
            </a:pPr>
            <a:r>
              <a:rPr lang="en-US" dirty="0">
                <a:ea typeface="Calibri"/>
                <a:cs typeface="Times New Roman"/>
              </a:rPr>
              <a:t>3. </a:t>
            </a:r>
            <a:r>
              <a:rPr lang="en-US" dirty="0">
                <a:solidFill>
                  <a:srgbClr val="FF0000"/>
                </a:solidFill>
                <a:ea typeface="Calibri"/>
                <a:cs typeface="Times New Roman"/>
              </a:rPr>
              <a:t>Positive</a:t>
            </a:r>
            <a:r>
              <a:rPr lang="en-US" dirty="0">
                <a:ea typeface="Calibri"/>
                <a:cs typeface="Times New Roman"/>
              </a:rPr>
              <a:t> outlook</a:t>
            </a:r>
          </a:p>
          <a:p>
            <a:pPr marL="0" marR="0">
              <a:lnSpc>
                <a:spcPct val="115000"/>
              </a:lnSpc>
              <a:spcBef>
                <a:spcPts val="0"/>
              </a:spcBef>
              <a:spcAft>
                <a:spcPts val="1000"/>
              </a:spcAft>
            </a:pPr>
            <a:r>
              <a:rPr lang="en-US" dirty="0">
                <a:ea typeface="Calibri"/>
                <a:cs typeface="Times New Roman"/>
              </a:rPr>
              <a:t>4. Self-sufficiency (having confidence to make responsible decisions that promote your sense of independence and self-assurance)</a:t>
            </a:r>
          </a:p>
          <a:p>
            <a:pPr marL="0" marR="0">
              <a:lnSpc>
                <a:spcPct val="115000"/>
              </a:lnSpc>
              <a:spcBef>
                <a:spcPts val="0"/>
              </a:spcBef>
              <a:spcAft>
                <a:spcPts val="1000"/>
              </a:spcAft>
            </a:pPr>
            <a:r>
              <a:rPr lang="en-US" dirty="0">
                <a:ea typeface="Calibri"/>
                <a:cs typeface="Times New Roman"/>
              </a:rPr>
              <a:t>5. Healthy </a:t>
            </a:r>
            <a:r>
              <a:rPr lang="en-US" dirty="0">
                <a:solidFill>
                  <a:srgbClr val="FF0000"/>
                </a:solidFill>
                <a:ea typeface="Calibri"/>
                <a:cs typeface="Times New Roman"/>
              </a:rPr>
              <a:t>self-esteem</a:t>
            </a:r>
          </a:p>
          <a:p>
            <a:endParaRPr lang="en-US" dirty="0"/>
          </a:p>
        </p:txBody>
      </p:sp>
    </p:spTree>
    <p:extLst>
      <p:ext uri="{BB962C8B-B14F-4D97-AF65-F5344CB8AC3E}">
        <p14:creationId xmlns:p14="http://schemas.microsoft.com/office/powerpoint/2010/main" val="219344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and Definitions</a:t>
            </a:r>
            <a:endParaRPr lang="en-US" dirty="0"/>
          </a:p>
        </p:txBody>
      </p:sp>
      <p:sp>
        <p:nvSpPr>
          <p:cNvPr id="3" name="Content Placeholder 2"/>
          <p:cNvSpPr>
            <a:spLocks noGrp="1"/>
          </p:cNvSpPr>
          <p:nvPr>
            <p:ph sz="quarter" idx="1"/>
          </p:nvPr>
        </p:nvSpPr>
        <p:spPr/>
        <p:txBody>
          <a:bodyPr>
            <a:normAutofit fontScale="85000" lnSpcReduction="20000"/>
          </a:bodyPr>
          <a:lstStyle/>
          <a:p>
            <a:pPr marL="0" marR="0">
              <a:lnSpc>
                <a:spcPct val="115000"/>
              </a:lnSpc>
              <a:spcBef>
                <a:spcPts val="0"/>
              </a:spcBef>
              <a:spcAft>
                <a:spcPts val="1000"/>
              </a:spcAft>
            </a:pPr>
            <a:r>
              <a:rPr lang="en-US" dirty="0" smtClean="0">
                <a:ea typeface="Calibri"/>
                <a:cs typeface="Times New Roman"/>
              </a:rPr>
              <a:t>Define Resilient:  </a:t>
            </a:r>
            <a:r>
              <a:rPr lang="en-US" dirty="0">
                <a:solidFill>
                  <a:srgbClr val="FF0000"/>
                </a:solidFill>
                <a:ea typeface="Calibri"/>
                <a:cs typeface="Times New Roman"/>
              </a:rPr>
              <a:t>the ability to adapt effectively and recover from disappointment, difficulty, or crisis</a:t>
            </a:r>
          </a:p>
          <a:p>
            <a:pPr marL="0" marR="0" indent="0">
              <a:lnSpc>
                <a:spcPct val="115000"/>
              </a:lnSpc>
              <a:spcBef>
                <a:spcPts val="0"/>
              </a:spcBef>
              <a:spcAft>
                <a:spcPts val="1000"/>
              </a:spcAft>
              <a:buNone/>
            </a:pPr>
            <a:endParaRPr lang="en-US" dirty="0">
              <a:ea typeface="Calibri"/>
              <a:cs typeface="Times New Roman"/>
            </a:endParaRPr>
          </a:p>
          <a:p>
            <a:pPr marL="0" marR="0">
              <a:lnSpc>
                <a:spcPct val="115000"/>
              </a:lnSpc>
              <a:spcBef>
                <a:spcPts val="0"/>
              </a:spcBef>
              <a:spcAft>
                <a:spcPts val="1000"/>
              </a:spcAft>
            </a:pPr>
            <a:r>
              <a:rPr lang="en-US" dirty="0" smtClean="0">
                <a:ea typeface="Calibri"/>
                <a:cs typeface="Times New Roman"/>
              </a:rPr>
              <a:t>Define Self-Esteem: </a:t>
            </a:r>
            <a:r>
              <a:rPr lang="en-US" dirty="0" smtClean="0">
                <a:solidFill>
                  <a:srgbClr val="FF0000"/>
                </a:solidFill>
                <a:ea typeface="Calibri"/>
                <a:cs typeface="Times New Roman"/>
              </a:rPr>
              <a:t>how </a:t>
            </a:r>
            <a:r>
              <a:rPr lang="en-US" dirty="0">
                <a:solidFill>
                  <a:srgbClr val="FF0000"/>
                </a:solidFill>
                <a:ea typeface="Calibri"/>
                <a:cs typeface="Times New Roman"/>
              </a:rPr>
              <a:t>much you value, respect, and feel confident about yourself</a:t>
            </a:r>
          </a:p>
          <a:p>
            <a:pPr marL="0" marR="0">
              <a:lnSpc>
                <a:spcPct val="115000"/>
              </a:lnSpc>
              <a:spcBef>
                <a:spcPts val="0"/>
              </a:spcBef>
              <a:spcAft>
                <a:spcPts val="1000"/>
              </a:spcAft>
            </a:pPr>
            <a:endParaRPr lang="en-US" dirty="0">
              <a:ea typeface="Calibri"/>
              <a:cs typeface="Times New Roman"/>
            </a:endParaRPr>
          </a:p>
          <a:p>
            <a:pPr marL="0" marR="0">
              <a:lnSpc>
                <a:spcPct val="115000"/>
              </a:lnSpc>
              <a:spcBef>
                <a:spcPts val="0"/>
              </a:spcBef>
              <a:spcAft>
                <a:spcPts val="1000"/>
              </a:spcAft>
            </a:pPr>
            <a:r>
              <a:rPr lang="en-US" dirty="0" smtClean="0">
                <a:ea typeface="Calibri"/>
                <a:cs typeface="Times New Roman"/>
              </a:rPr>
              <a:t>Define Competence: </a:t>
            </a:r>
            <a:r>
              <a:rPr lang="en-US" dirty="0" smtClean="0">
                <a:solidFill>
                  <a:srgbClr val="FF0000"/>
                </a:solidFill>
                <a:ea typeface="Calibri"/>
                <a:cs typeface="Times New Roman"/>
              </a:rPr>
              <a:t>having </a:t>
            </a:r>
            <a:r>
              <a:rPr lang="en-US" dirty="0">
                <a:solidFill>
                  <a:srgbClr val="FF0000"/>
                </a:solidFill>
                <a:ea typeface="Calibri"/>
                <a:cs typeface="Times New Roman"/>
              </a:rPr>
              <a:t>skills enough to do something</a:t>
            </a:r>
          </a:p>
          <a:p>
            <a:pPr marL="0" marR="0" indent="0">
              <a:lnSpc>
                <a:spcPct val="115000"/>
              </a:lnSpc>
              <a:spcBef>
                <a:spcPts val="0"/>
              </a:spcBef>
              <a:spcAft>
                <a:spcPts val="1000"/>
              </a:spcAft>
              <a:buNone/>
            </a:pPr>
            <a:r>
              <a:rPr lang="en-US" dirty="0">
                <a:ea typeface="Calibri"/>
                <a:cs typeface="Times New Roman"/>
              </a:rPr>
              <a:t> </a:t>
            </a:r>
          </a:p>
          <a:p>
            <a:pPr marL="0" marR="0">
              <a:lnSpc>
                <a:spcPct val="115000"/>
              </a:lnSpc>
              <a:spcBef>
                <a:spcPts val="0"/>
              </a:spcBef>
              <a:spcAft>
                <a:spcPts val="1000"/>
              </a:spcAft>
            </a:pPr>
            <a:r>
              <a:rPr lang="en-US" dirty="0" smtClean="0">
                <a:ea typeface="Calibri"/>
                <a:cs typeface="Times New Roman"/>
              </a:rPr>
              <a:t>Define Self-Talk: </a:t>
            </a:r>
            <a:r>
              <a:rPr lang="en-US" dirty="0" smtClean="0">
                <a:solidFill>
                  <a:srgbClr val="FF0000"/>
                </a:solidFill>
                <a:ea typeface="Calibri"/>
                <a:cs typeface="Times New Roman"/>
              </a:rPr>
              <a:t>the </a:t>
            </a:r>
            <a:r>
              <a:rPr lang="en-US" dirty="0">
                <a:solidFill>
                  <a:srgbClr val="FF0000"/>
                </a:solidFill>
                <a:ea typeface="Calibri"/>
                <a:cs typeface="Times New Roman"/>
              </a:rPr>
              <a:t>encouragement or criticism that you give yourself. Can be positive or negative.</a:t>
            </a:r>
          </a:p>
          <a:p>
            <a:endParaRPr lang="en-US" dirty="0"/>
          </a:p>
        </p:txBody>
      </p:sp>
    </p:spTree>
    <p:extLst>
      <p:ext uri="{BB962C8B-B14F-4D97-AF65-F5344CB8AC3E}">
        <p14:creationId xmlns:p14="http://schemas.microsoft.com/office/powerpoint/2010/main" val="417869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can you improve your self-esteem?</a:t>
            </a:r>
            <a:endParaRPr lang="en-US" dirty="0"/>
          </a:p>
        </p:txBody>
      </p:sp>
      <p:sp>
        <p:nvSpPr>
          <p:cNvPr id="3" name="Content Placeholder 2"/>
          <p:cNvSpPr>
            <a:spLocks noGrp="1"/>
          </p:cNvSpPr>
          <p:nvPr>
            <p:ph sz="quarter" idx="1"/>
          </p:nvPr>
        </p:nvSpPr>
        <p:spPr/>
        <p:txBody>
          <a:bodyPr>
            <a:normAutofit/>
          </a:bodyPr>
          <a:lstStyle/>
          <a:p>
            <a:pPr marL="0" marR="0">
              <a:lnSpc>
                <a:spcPct val="115000"/>
              </a:lnSpc>
              <a:spcBef>
                <a:spcPts val="0"/>
              </a:spcBef>
              <a:spcAft>
                <a:spcPts val="1000"/>
              </a:spcAft>
            </a:pPr>
            <a:r>
              <a:rPr lang="en-US" dirty="0" smtClean="0">
                <a:ea typeface="Calibri"/>
                <a:cs typeface="Times New Roman"/>
              </a:rPr>
              <a:t>Choose </a:t>
            </a:r>
            <a:r>
              <a:rPr lang="en-US" dirty="0">
                <a:ea typeface="Calibri"/>
                <a:cs typeface="Times New Roman"/>
              </a:rPr>
              <a:t>friends who value and </a:t>
            </a:r>
            <a:r>
              <a:rPr lang="en-US" dirty="0">
                <a:solidFill>
                  <a:srgbClr val="FF0000"/>
                </a:solidFill>
                <a:ea typeface="Calibri"/>
                <a:cs typeface="Times New Roman"/>
              </a:rPr>
              <a:t>respect</a:t>
            </a:r>
            <a:r>
              <a:rPr lang="en-US" dirty="0">
                <a:ea typeface="Calibri"/>
                <a:cs typeface="Times New Roman"/>
              </a:rPr>
              <a:t> you</a:t>
            </a:r>
          </a:p>
          <a:p>
            <a:pPr marL="0" marR="0">
              <a:lnSpc>
                <a:spcPct val="115000"/>
              </a:lnSpc>
              <a:spcBef>
                <a:spcPts val="0"/>
              </a:spcBef>
              <a:spcAft>
                <a:spcPts val="1000"/>
              </a:spcAft>
            </a:pPr>
            <a:r>
              <a:rPr lang="en-US" dirty="0" smtClean="0">
                <a:ea typeface="Calibri"/>
                <a:cs typeface="Times New Roman"/>
              </a:rPr>
              <a:t>Focus </a:t>
            </a:r>
            <a:r>
              <a:rPr lang="en-US" dirty="0">
                <a:ea typeface="Calibri"/>
                <a:cs typeface="Times New Roman"/>
              </a:rPr>
              <a:t>on the </a:t>
            </a:r>
            <a:r>
              <a:rPr lang="en-US" dirty="0">
                <a:solidFill>
                  <a:srgbClr val="FF0000"/>
                </a:solidFill>
                <a:ea typeface="Calibri"/>
                <a:cs typeface="Times New Roman"/>
              </a:rPr>
              <a:t>positive </a:t>
            </a:r>
            <a:r>
              <a:rPr lang="en-US" dirty="0">
                <a:ea typeface="Calibri"/>
                <a:cs typeface="Times New Roman"/>
              </a:rPr>
              <a:t>aspects about yourself</a:t>
            </a:r>
          </a:p>
          <a:p>
            <a:pPr marL="0" marR="0">
              <a:lnSpc>
                <a:spcPct val="115000"/>
              </a:lnSpc>
              <a:spcBef>
                <a:spcPts val="0"/>
              </a:spcBef>
              <a:spcAft>
                <a:spcPts val="1000"/>
              </a:spcAft>
            </a:pPr>
            <a:r>
              <a:rPr lang="en-US" dirty="0" smtClean="0">
                <a:ea typeface="Calibri"/>
                <a:cs typeface="Times New Roman"/>
              </a:rPr>
              <a:t>Replace </a:t>
            </a:r>
            <a:r>
              <a:rPr lang="en-US" dirty="0">
                <a:ea typeface="Calibri"/>
                <a:cs typeface="Times New Roman"/>
              </a:rPr>
              <a:t>negative self talk with </a:t>
            </a:r>
            <a:r>
              <a:rPr lang="en-US" dirty="0">
                <a:solidFill>
                  <a:srgbClr val="FF0000"/>
                </a:solidFill>
                <a:ea typeface="Calibri"/>
                <a:cs typeface="Times New Roman"/>
              </a:rPr>
              <a:t>supportive</a:t>
            </a:r>
            <a:r>
              <a:rPr lang="en-US" dirty="0">
                <a:ea typeface="Calibri"/>
                <a:cs typeface="Times New Roman"/>
              </a:rPr>
              <a:t> self-talk</a:t>
            </a:r>
          </a:p>
          <a:p>
            <a:pPr marL="0" marR="0">
              <a:lnSpc>
                <a:spcPct val="115000"/>
              </a:lnSpc>
              <a:spcBef>
                <a:spcPts val="0"/>
              </a:spcBef>
              <a:spcAft>
                <a:spcPts val="1000"/>
              </a:spcAft>
            </a:pPr>
            <a:r>
              <a:rPr lang="en-US" dirty="0" smtClean="0">
                <a:ea typeface="Calibri"/>
                <a:cs typeface="Times New Roman"/>
              </a:rPr>
              <a:t>Work </a:t>
            </a:r>
            <a:r>
              <a:rPr lang="en-US" dirty="0">
                <a:ea typeface="Calibri"/>
                <a:cs typeface="Times New Roman"/>
              </a:rPr>
              <a:t>towards accomplishments rather than </a:t>
            </a:r>
            <a:r>
              <a:rPr lang="en-US" dirty="0">
                <a:solidFill>
                  <a:srgbClr val="FF0000"/>
                </a:solidFill>
                <a:ea typeface="Calibri"/>
                <a:cs typeface="Times New Roman"/>
              </a:rPr>
              <a:t>perfection</a:t>
            </a:r>
          </a:p>
          <a:p>
            <a:pPr marL="0" marR="0">
              <a:lnSpc>
                <a:spcPct val="115000"/>
              </a:lnSpc>
              <a:spcBef>
                <a:spcPts val="0"/>
              </a:spcBef>
              <a:spcAft>
                <a:spcPts val="1000"/>
              </a:spcAft>
            </a:pPr>
            <a:r>
              <a:rPr lang="en-US" dirty="0" smtClean="0">
                <a:ea typeface="Calibri"/>
                <a:cs typeface="Times New Roman"/>
              </a:rPr>
              <a:t>Consider </a:t>
            </a:r>
            <a:r>
              <a:rPr lang="en-US" dirty="0">
                <a:ea typeface="Calibri"/>
                <a:cs typeface="Times New Roman"/>
              </a:rPr>
              <a:t>your mistakes </a:t>
            </a:r>
            <a:r>
              <a:rPr lang="en-US" dirty="0">
                <a:solidFill>
                  <a:srgbClr val="FF0000"/>
                </a:solidFill>
                <a:ea typeface="Calibri"/>
                <a:cs typeface="Times New Roman"/>
              </a:rPr>
              <a:t>learning</a:t>
            </a:r>
            <a:r>
              <a:rPr lang="en-US" dirty="0">
                <a:ea typeface="Calibri"/>
                <a:cs typeface="Times New Roman"/>
              </a:rPr>
              <a:t> opportunities</a:t>
            </a:r>
          </a:p>
          <a:p>
            <a:endParaRPr lang="en-US" dirty="0"/>
          </a:p>
        </p:txBody>
      </p:sp>
    </p:spTree>
    <p:extLst>
      <p:ext uri="{BB962C8B-B14F-4D97-AF65-F5344CB8AC3E}">
        <p14:creationId xmlns:p14="http://schemas.microsoft.com/office/powerpoint/2010/main" val="3573873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can you improve your self-esteem?</a:t>
            </a:r>
            <a:endParaRPr lang="en-US" dirty="0"/>
          </a:p>
        </p:txBody>
      </p:sp>
      <p:sp>
        <p:nvSpPr>
          <p:cNvPr id="3" name="Content Placeholder 2"/>
          <p:cNvSpPr>
            <a:spLocks noGrp="1"/>
          </p:cNvSpPr>
          <p:nvPr>
            <p:ph sz="quarter" idx="1"/>
          </p:nvPr>
        </p:nvSpPr>
        <p:spPr/>
        <p:txBody>
          <a:bodyPr>
            <a:normAutofit/>
          </a:bodyPr>
          <a:lstStyle/>
          <a:p>
            <a:pPr marL="0" marR="0">
              <a:lnSpc>
                <a:spcPct val="115000"/>
              </a:lnSpc>
              <a:spcBef>
                <a:spcPts val="0"/>
              </a:spcBef>
              <a:spcAft>
                <a:spcPts val="1000"/>
              </a:spcAft>
            </a:pPr>
            <a:r>
              <a:rPr lang="en-US" dirty="0" smtClean="0">
                <a:ea typeface="Calibri"/>
                <a:cs typeface="Times New Roman"/>
              </a:rPr>
              <a:t>Try </a:t>
            </a:r>
            <a:r>
              <a:rPr lang="en-US" dirty="0">
                <a:ea typeface="Calibri"/>
                <a:cs typeface="Times New Roman"/>
              </a:rPr>
              <a:t>new activities to discover your </a:t>
            </a:r>
            <a:r>
              <a:rPr lang="en-US" dirty="0">
                <a:solidFill>
                  <a:srgbClr val="FF0000"/>
                </a:solidFill>
                <a:ea typeface="Calibri"/>
                <a:cs typeface="Times New Roman"/>
              </a:rPr>
              <a:t>talents</a:t>
            </a:r>
          </a:p>
          <a:p>
            <a:pPr marL="0" marR="0">
              <a:lnSpc>
                <a:spcPct val="115000"/>
              </a:lnSpc>
              <a:spcBef>
                <a:spcPts val="0"/>
              </a:spcBef>
              <a:spcAft>
                <a:spcPts val="1000"/>
              </a:spcAft>
            </a:pPr>
            <a:r>
              <a:rPr lang="en-US" dirty="0" smtClean="0">
                <a:ea typeface="Calibri"/>
                <a:cs typeface="Times New Roman"/>
              </a:rPr>
              <a:t>Write </a:t>
            </a:r>
            <a:r>
              <a:rPr lang="en-US" dirty="0">
                <a:ea typeface="Calibri"/>
                <a:cs typeface="Times New Roman"/>
              </a:rPr>
              <a:t>down your </a:t>
            </a:r>
            <a:r>
              <a:rPr lang="en-US" dirty="0">
                <a:solidFill>
                  <a:srgbClr val="FF0000"/>
                </a:solidFill>
                <a:ea typeface="Calibri"/>
                <a:cs typeface="Times New Roman"/>
              </a:rPr>
              <a:t>goals</a:t>
            </a:r>
            <a:r>
              <a:rPr lang="en-US" dirty="0">
                <a:ea typeface="Calibri"/>
                <a:cs typeface="Times New Roman"/>
              </a:rPr>
              <a:t> and the steps you will take to achieve them</a:t>
            </a:r>
          </a:p>
          <a:p>
            <a:pPr marL="0" marR="0">
              <a:lnSpc>
                <a:spcPct val="115000"/>
              </a:lnSpc>
              <a:spcBef>
                <a:spcPts val="0"/>
              </a:spcBef>
              <a:spcAft>
                <a:spcPts val="1000"/>
              </a:spcAft>
            </a:pPr>
            <a:r>
              <a:rPr lang="en-US" dirty="0" smtClean="0">
                <a:solidFill>
                  <a:srgbClr val="FF0000"/>
                </a:solidFill>
                <a:ea typeface="Calibri"/>
                <a:cs typeface="Times New Roman"/>
              </a:rPr>
              <a:t>Exercise</a:t>
            </a:r>
            <a:r>
              <a:rPr lang="en-US" dirty="0" smtClean="0">
                <a:ea typeface="Calibri"/>
                <a:cs typeface="Times New Roman"/>
              </a:rPr>
              <a:t> </a:t>
            </a:r>
            <a:r>
              <a:rPr lang="en-US" dirty="0">
                <a:ea typeface="Calibri"/>
                <a:cs typeface="Times New Roman"/>
              </a:rPr>
              <a:t>regularly to feel more energized</a:t>
            </a:r>
          </a:p>
          <a:p>
            <a:pPr marL="0" marR="0">
              <a:lnSpc>
                <a:spcPct val="115000"/>
              </a:lnSpc>
              <a:spcBef>
                <a:spcPts val="0"/>
              </a:spcBef>
              <a:spcAft>
                <a:spcPts val="1000"/>
              </a:spcAft>
            </a:pPr>
            <a:r>
              <a:rPr lang="en-US" dirty="0" smtClean="0">
                <a:solidFill>
                  <a:srgbClr val="FF0000"/>
                </a:solidFill>
                <a:ea typeface="Calibri"/>
                <a:cs typeface="Times New Roman"/>
              </a:rPr>
              <a:t>Volunteer</a:t>
            </a:r>
            <a:r>
              <a:rPr lang="en-US" dirty="0" smtClean="0">
                <a:ea typeface="Calibri"/>
                <a:cs typeface="Times New Roman"/>
              </a:rPr>
              <a:t> </a:t>
            </a:r>
            <a:r>
              <a:rPr lang="en-US" dirty="0">
                <a:ea typeface="Calibri"/>
                <a:cs typeface="Times New Roman"/>
              </a:rPr>
              <a:t>your time to help someone</a:t>
            </a:r>
          </a:p>
          <a:p>
            <a:pPr marL="0" marR="0">
              <a:lnSpc>
                <a:spcPct val="115000"/>
              </a:lnSpc>
              <a:spcBef>
                <a:spcPts val="0"/>
              </a:spcBef>
              <a:spcAft>
                <a:spcPts val="1000"/>
              </a:spcAft>
            </a:pPr>
            <a:r>
              <a:rPr lang="en-US" dirty="0" smtClean="0">
                <a:solidFill>
                  <a:srgbClr val="FF0000"/>
                </a:solidFill>
                <a:ea typeface="Calibri"/>
                <a:cs typeface="Times New Roman"/>
              </a:rPr>
              <a:t>Accept</a:t>
            </a:r>
            <a:r>
              <a:rPr lang="en-US" dirty="0" smtClean="0">
                <a:ea typeface="Calibri"/>
                <a:cs typeface="Times New Roman"/>
              </a:rPr>
              <a:t> </a:t>
            </a:r>
            <a:r>
              <a:rPr lang="en-US" dirty="0">
                <a:ea typeface="Calibri"/>
                <a:cs typeface="Times New Roman"/>
              </a:rPr>
              <a:t>the things you can’t change, and focus your energy on changing the things you </a:t>
            </a:r>
            <a:r>
              <a:rPr lang="en-US" dirty="0">
                <a:solidFill>
                  <a:srgbClr val="FF0000"/>
                </a:solidFill>
                <a:ea typeface="Calibri"/>
                <a:cs typeface="Times New Roman"/>
              </a:rPr>
              <a:t>can</a:t>
            </a:r>
            <a:r>
              <a:rPr lang="en-US" dirty="0">
                <a:ea typeface="Calibri"/>
                <a:cs typeface="Times New Roman"/>
              </a:rPr>
              <a:t>.</a:t>
            </a:r>
          </a:p>
          <a:p>
            <a:endParaRPr lang="en-US" dirty="0"/>
          </a:p>
        </p:txBody>
      </p:sp>
    </p:spTree>
    <p:extLst>
      <p:ext uri="{BB962C8B-B14F-4D97-AF65-F5344CB8AC3E}">
        <p14:creationId xmlns:p14="http://schemas.microsoft.com/office/powerpoint/2010/main" val="210915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2847863"/>
            <a:ext cx="2958607" cy="3757431"/>
          </a:xfrm>
          <a:prstGeom prst="rect">
            <a:avLst/>
          </a:prstGeom>
        </p:spPr>
      </p:pic>
      <p:pic>
        <p:nvPicPr>
          <p:cNvPr id="7" name="Content Placeholder 6"/>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256494" y="584881"/>
            <a:ext cx="5519466" cy="4525963"/>
          </a:xfrm>
        </p:spPr>
      </p:pic>
    </p:spTree>
    <p:extLst>
      <p:ext uri="{BB962C8B-B14F-4D97-AF65-F5344CB8AC3E}">
        <p14:creationId xmlns:p14="http://schemas.microsoft.com/office/powerpoint/2010/main" val="1584318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Maslow’s Hierarchy of Needs</a:t>
            </a:r>
            <a:endParaRPr lang="en-US" dirty="0"/>
          </a:p>
        </p:txBody>
      </p:sp>
      <p:sp>
        <p:nvSpPr>
          <p:cNvPr id="3" name="Content Placeholder 2"/>
          <p:cNvSpPr>
            <a:spLocks noGrp="1"/>
          </p:cNvSpPr>
          <p:nvPr>
            <p:ph sz="quarter" idx="1"/>
          </p:nvPr>
        </p:nvSpPr>
        <p:spPr/>
        <p:txBody>
          <a:bodyPr>
            <a:normAutofit fontScale="92500"/>
          </a:bodyPr>
          <a:lstStyle/>
          <a:p>
            <a:pPr marL="0" marR="0">
              <a:lnSpc>
                <a:spcPct val="115000"/>
              </a:lnSpc>
              <a:spcBef>
                <a:spcPts val="0"/>
              </a:spcBef>
              <a:spcAft>
                <a:spcPts val="1000"/>
              </a:spcAft>
            </a:pPr>
            <a:r>
              <a:rPr lang="en-US" dirty="0" smtClean="0">
                <a:ea typeface="Calibri"/>
                <a:cs typeface="Times New Roman"/>
              </a:rPr>
              <a:t>Level </a:t>
            </a:r>
            <a:r>
              <a:rPr lang="en-US" dirty="0">
                <a:ea typeface="Calibri"/>
                <a:cs typeface="Times New Roman"/>
              </a:rPr>
              <a:t>1: </a:t>
            </a:r>
            <a:r>
              <a:rPr lang="en-US" dirty="0">
                <a:solidFill>
                  <a:srgbClr val="FF0000"/>
                </a:solidFill>
                <a:ea typeface="Calibri"/>
                <a:cs typeface="Times New Roman"/>
              </a:rPr>
              <a:t>Physical</a:t>
            </a:r>
            <a:r>
              <a:rPr lang="en-US" dirty="0">
                <a:ea typeface="Calibri"/>
                <a:cs typeface="Times New Roman"/>
              </a:rPr>
              <a:t>-need to satisfy basic needs of hunger, </a:t>
            </a:r>
            <a:r>
              <a:rPr lang="en-US" dirty="0" smtClean="0">
                <a:ea typeface="Calibri"/>
                <a:cs typeface="Times New Roman"/>
              </a:rPr>
              <a:t>thirst, </a:t>
            </a:r>
            <a:r>
              <a:rPr lang="en-US" dirty="0">
                <a:ea typeface="Calibri"/>
                <a:cs typeface="Times New Roman"/>
              </a:rPr>
              <a:t>sleep and shelter</a:t>
            </a:r>
          </a:p>
          <a:p>
            <a:pPr marL="0" marR="0">
              <a:lnSpc>
                <a:spcPct val="115000"/>
              </a:lnSpc>
              <a:spcBef>
                <a:spcPts val="0"/>
              </a:spcBef>
              <a:spcAft>
                <a:spcPts val="1000"/>
              </a:spcAft>
            </a:pPr>
            <a:r>
              <a:rPr lang="en-US" dirty="0" smtClean="0">
                <a:ea typeface="Calibri"/>
                <a:cs typeface="Times New Roman"/>
              </a:rPr>
              <a:t>Level </a:t>
            </a:r>
            <a:r>
              <a:rPr lang="en-US" dirty="0">
                <a:ea typeface="Calibri"/>
                <a:cs typeface="Times New Roman"/>
              </a:rPr>
              <a:t>2: </a:t>
            </a:r>
            <a:r>
              <a:rPr lang="en-US" dirty="0">
                <a:solidFill>
                  <a:srgbClr val="FF0000"/>
                </a:solidFill>
                <a:ea typeface="Calibri"/>
                <a:cs typeface="Times New Roman"/>
              </a:rPr>
              <a:t>Safety</a:t>
            </a:r>
            <a:r>
              <a:rPr lang="en-US" dirty="0">
                <a:ea typeface="Calibri"/>
                <a:cs typeface="Times New Roman"/>
              </a:rPr>
              <a:t>- need to be secure from danger</a:t>
            </a:r>
          </a:p>
          <a:p>
            <a:pPr marL="0" marR="0">
              <a:lnSpc>
                <a:spcPct val="115000"/>
              </a:lnSpc>
              <a:spcBef>
                <a:spcPts val="0"/>
              </a:spcBef>
              <a:spcAft>
                <a:spcPts val="1000"/>
              </a:spcAft>
            </a:pPr>
            <a:r>
              <a:rPr lang="en-US" dirty="0" smtClean="0">
                <a:ea typeface="Calibri"/>
                <a:cs typeface="Times New Roman"/>
              </a:rPr>
              <a:t>Level </a:t>
            </a:r>
            <a:r>
              <a:rPr lang="en-US" dirty="0">
                <a:ea typeface="Calibri"/>
                <a:cs typeface="Times New Roman"/>
              </a:rPr>
              <a:t>3: </a:t>
            </a:r>
            <a:r>
              <a:rPr lang="en-US" dirty="0">
                <a:solidFill>
                  <a:srgbClr val="FF0000"/>
                </a:solidFill>
                <a:ea typeface="Calibri"/>
                <a:cs typeface="Times New Roman"/>
              </a:rPr>
              <a:t>Belonging</a:t>
            </a:r>
            <a:r>
              <a:rPr lang="en-US" dirty="0">
                <a:ea typeface="Calibri"/>
                <a:cs typeface="Times New Roman"/>
              </a:rPr>
              <a:t>- need to be loved and need to belong</a:t>
            </a:r>
          </a:p>
          <a:p>
            <a:pPr marL="0" marR="0">
              <a:lnSpc>
                <a:spcPct val="115000"/>
              </a:lnSpc>
              <a:spcBef>
                <a:spcPts val="0"/>
              </a:spcBef>
              <a:spcAft>
                <a:spcPts val="1000"/>
              </a:spcAft>
            </a:pPr>
            <a:r>
              <a:rPr lang="en-US" dirty="0" smtClean="0">
                <a:ea typeface="Calibri"/>
                <a:cs typeface="Times New Roman"/>
              </a:rPr>
              <a:t>Level </a:t>
            </a:r>
            <a:r>
              <a:rPr lang="en-US" dirty="0">
                <a:ea typeface="Calibri"/>
                <a:cs typeface="Times New Roman"/>
              </a:rPr>
              <a:t>4: Feeling </a:t>
            </a:r>
            <a:r>
              <a:rPr lang="en-US" dirty="0">
                <a:solidFill>
                  <a:srgbClr val="FF0000"/>
                </a:solidFill>
                <a:ea typeface="Calibri"/>
                <a:cs typeface="Times New Roman"/>
              </a:rPr>
              <a:t>Recognized</a:t>
            </a:r>
            <a:r>
              <a:rPr lang="en-US" dirty="0">
                <a:ea typeface="Calibri"/>
                <a:cs typeface="Times New Roman"/>
              </a:rPr>
              <a:t>- need to achieve, need to be recognized</a:t>
            </a:r>
          </a:p>
          <a:p>
            <a:pPr marL="0" marR="0">
              <a:lnSpc>
                <a:spcPct val="115000"/>
              </a:lnSpc>
              <a:spcBef>
                <a:spcPts val="0"/>
              </a:spcBef>
              <a:spcAft>
                <a:spcPts val="1000"/>
              </a:spcAft>
            </a:pPr>
            <a:r>
              <a:rPr lang="en-US" dirty="0" smtClean="0">
                <a:ea typeface="Calibri"/>
                <a:cs typeface="Times New Roman"/>
              </a:rPr>
              <a:t>Level </a:t>
            </a:r>
            <a:r>
              <a:rPr lang="en-US" dirty="0">
                <a:ea typeface="Calibri"/>
                <a:cs typeface="Times New Roman"/>
              </a:rPr>
              <a:t>5: Reaching </a:t>
            </a:r>
            <a:r>
              <a:rPr lang="en-US" dirty="0">
                <a:solidFill>
                  <a:srgbClr val="FF0000"/>
                </a:solidFill>
                <a:ea typeface="Calibri"/>
                <a:cs typeface="Times New Roman"/>
              </a:rPr>
              <a:t>Potential</a:t>
            </a:r>
            <a:r>
              <a:rPr lang="en-US" dirty="0">
                <a:ea typeface="Calibri"/>
                <a:cs typeface="Times New Roman"/>
              </a:rPr>
              <a:t>- need for self-actualization</a:t>
            </a:r>
          </a:p>
          <a:p>
            <a:endParaRPr lang="en-US" dirty="0"/>
          </a:p>
        </p:txBody>
      </p:sp>
    </p:spTree>
    <p:extLst>
      <p:ext uri="{BB962C8B-B14F-4D97-AF65-F5344CB8AC3E}">
        <p14:creationId xmlns:p14="http://schemas.microsoft.com/office/powerpoint/2010/main" val="1240715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Self-Actualization</a:t>
            </a:r>
            <a:endParaRPr lang="en-US" dirty="0"/>
          </a:p>
        </p:txBody>
      </p:sp>
      <p:sp>
        <p:nvSpPr>
          <p:cNvPr id="3" name="Content Placeholder 2"/>
          <p:cNvSpPr>
            <a:spLocks noGrp="1"/>
          </p:cNvSpPr>
          <p:nvPr>
            <p:ph sz="quarter" idx="1"/>
          </p:nvPr>
        </p:nvSpPr>
        <p:spPr/>
        <p:txBody>
          <a:bodyPr/>
          <a:lstStyle/>
          <a:p>
            <a:r>
              <a:rPr lang="en-US" dirty="0">
                <a:solidFill>
                  <a:srgbClr val="FF0000"/>
                </a:solidFill>
                <a:ea typeface="Calibri"/>
                <a:cs typeface="Times New Roman"/>
              </a:rPr>
              <a:t>to strive to be the best you can</a:t>
            </a:r>
            <a:endParaRPr lang="en-US" dirty="0">
              <a:solidFill>
                <a:srgbClr val="FF0000"/>
              </a:solidFill>
            </a:endParaRPr>
          </a:p>
        </p:txBody>
      </p:sp>
    </p:spTree>
    <p:extLst>
      <p:ext uri="{BB962C8B-B14F-4D97-AF65-F5344CB8AC3E}">
        <p14:creationId xmlns:p14="http://schemas.microsoft.com/office/powerpoint/2010/main" val="4113547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1133</TotalTime>
  <Words>527</Words>
  <Application>Microsoft Office PowerPoint</Application>
  <PresentationFormat>On-screen Show (4:3)</PresentationFormat>
  <Paragraphs>86</Paragraphs>
  <Slides>16</Slides>
  <Notes>4</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Civic</vt:lpstr>
      <vt:lpstr>1_Civic</vt:lpstr>
      <vt:lpstr>Developing Your Self-Esteem</vt:lpstr>
      <vt:lpstr>Define Mental/Emotional Health</vt:lpstr>
      <vt:lpstr>               What are the characteristics of good mental and emotional health? </vt:lpstr>
      <vt:lpstr>Terms and Definitions</vt:lpstr>
      <vt:lpstr>How can you improve your self-esteem?</vt:lpstr>
      <vt:lpstr>How can you improve your self-esteem?</vt:lpstr>
      <vt:lpstr>PowerPoint Presentation</vt:lpstr>
      <vt:lpstr>Maslow’s Hierarchy of Needs</vt:lpstr>
      <vt:lpstr>Self-Actualization</vt:lpstr>
      <vt:lpstr>Soul Surfer</vt:lpstr>
      <vt:lpstr>Bethany Hamilton</vt:lpstr>
      <vt:lpstr>Positive Self-Talk</vt:lpstr>
      <vt:lpstr>The health benefits of positive thinking </vt:lpstr>
      <vt:lpstr>Identifying negative thinking </vt:lpstr>
      <vt:lpstr>Focusing on positive thinking </vt:lpstr>
      <vt:lpstr>Focusing on positive thinking,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Your Self-Esteem</dc:title>
  <dc:creator>Kari Gonsalves</dc:creator>
  <cp:lastModifiedBy>Jentry Johnson</cp:lastModifiedBy>
  <cp:revision>23</cp:revision>
  <cp:lastPrinted>2014-02-10T21:10:40Z</cp:lastPrinted>
  <dcterms:created xsi:type="dcterms:W3CDTF">2014-02-06T19:18:21Z</dcterms:created>
  <dcterms:modified xsi:type="dcterms:W3CDTF">2017-09-01T18:24:31Z</dcterms:modified>
</cp:coreProperties>
</file>